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143500" cx="9144000"/>
  <p:notesSz cx="6858000" cy="9144000"/>
  <p:embeddedFontLst>
    <p:embeddedFont>
      <p:font typeface="Roboto Slab"/>
      <p:regular r:id="rId31"/>
      <p:bold r:id="rId32"/>
    </p:embeddedFont>
    <p:embeddedFont>
      <p:font typeface="Robo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D71D1AA-0B44-4065-B1C4-C0A10DC0F28B}">
  <a:tblStyle styleId="{1D71D1AA-0B44-4065-B1C4-C0A10DC0F28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Slab-regular.fntdata"/><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oboto-regular.fntdata"/><Relationship Id="rId10" Type="http://schemas.openxmlformats.org/officeDocument/2006/relationships/slide" Target="slides/slide4.xml"/><Relationship Id="rId32" Type="http://schemas.openxmlformats.org/officeDocument/2006/relationships/font" Target="fonts/RobotoSlab-bold.fntdata"/><Relationship Id="rId13" Type="http://schemas.openxmlformats.org/officeDocument/2006/relationships/slide" Target="slides/slide7.xml"/><Relationship Id="rId35" Type="http://schemas.openxmlformats.org/officeDocument/2006/relationships/font" Target="fonts/Roboto-italic.fntdata"/><Relationship Id="rId12" Type="http://schemas.openxmlformats.org/officeDocument/2006/relationships/slide" Target="slides/slide6.xml"/><Relationship Id="rId34" Type="http://schemas.openxmlformats.org/officeDocument/2006/relationships/font" Target="fonts/Roboto-bold.fntdata"/><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font" Target="fonts/Roboto-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1" Type="http://schemas.openxmlformats.org/officeDocument/2006/relationships/hyperlink" Target="https://www.wired.com/story/boaty-mcboatface-gears-up-for-an-epic-swim-across-the-arctic/" TargetMode="External"/><Relationship Id="rId10" Type="http://schemas.openxmlformats.org/officeDocument/2006/relationships/hyperlink" Target="https://www.wired.com/story/boaty-mcboatface-gears-up-for-an-epic-swim-across-the-arctic/" TargetMode="External"/><Relationship Id="rId13" Type="http://schemas.openxmlformats.org/officeDocument/2006/relationships/hyperlink" Target="https://www.bbc.co.uk/news/uk-england-36064659" TargetMode="External"/><Relationship Id="rId12" Type="http://schemas.openxmlformats.org/officeDocument/2006/relationships/hyperlink" Target="https://www.bbc.co.uk/news/uk-england-36064659" TargetMode="External"/><Relationship Id="rId1" Type="http://schemas.openxmlformats.org/officeDocument/2006/relationships/notesMaster" Target="../notesMasters/notesMaster1.xml"/><Relationship Id="rId2" Type="http://schemas.openxmlformats.org/officeDocument/2006/relationships/hyperlink" Target="https://en.wikipedia.org/wiki/Boaty_McBoatface" TargetMode="External"/><Relationship Id="rId3" Type="http://schemas.openxmlformats.org/officeDocument/2006/relationships/hyperlink" Target="https://www.bbc.com/news/uk-36225652" TargetMode="External"/><Relationship Id="rId4" Type="http://schemas.openxmlformats.org/officeDocument/2006/relationships/hyperlink" Target="https://www.bbc.com/news/uk-36225652" TargetMode="External"/><Relationship Id="rId9" Type="http://schemas.openxmlformats.org/officeDocument/2006/relationships/hyperlink" Target="https://crawleycoins.co.uk/product/2018-boaty-mcboatface-50p-bu-coin-in-capsule/" TargetMode="External"/><Relationship Id="rId15" Type="http://schemas.openxmlformats.org/officeDocument/2006/relationships/hyperlink" Target="https://www.bbc.com/news/uk-36225652" TargetMode="External"/><Relationship Id="rId14" Type="http://schemas.openxmlformats.org/officeDocument/2006/relationships/hyperlink" Target="https://www.bbc.com/news/uk-36225652" TargetMode="External"/><Relationship Id="rId5" Type="http://schemas.openxmlformats.org/officeDocument/2006/relationships/hyperlink" Target="https://www.bbc.co.uk/news/uk-england-36064659" TargetMode="External"/><Relationship Id="rId6" Type="http://schemas.openxmlformats.org/officeDocument/2006/relationships/hyperlink" Target="https://www.bbc.co.uk/news/uk-england-36064659" TargetMode="External"/><Relationship Id="rId7" Type="http://schemas.openxmlformats.org/officeDocument/2006/relationships/hyperlink" Target="https://www.bbc.co.uk/newsround/35856560" TargetMode="External"/><Relationship Id="rId8" Type="http://schemas.openxmlformats.org/officeDocument/2006/relationships/hyperlink" Target="https://crawleycoins.co.uk/product/2018-boaty-mcboatface-50p-bu-coin-in-capsul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e2e2ff24d7_0_5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e2e2ff24d7_0_5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e2e2ff24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e2e2ff24d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e2e2ff24d7_0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e2e2ff24d7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sz="1200">
                <a:solidFill>
                  <a:schemeClr val="dk1"/>
                </a:solidFill>
              </a:rPr>
              <a:t>Boaty McBoatface is a globally famous robotic yellow submarine (an Autosub Long Range autonomous underwater vehicle) operated by the UK's National Oceanography Centre. It originally became a viral internet sensation in 2016 when it won a public poll intended to name a new £200 million polar research ship. [</a:t>
            </a:r>
            <a:r>
              <a:rPr lang="en-GB" sz="1200" u="sng">
                <a:solidFill>
                  <a:schemeClr val="hlink"/>
                </a:solidFill>
                <a:hlinkClick r:id="rId2"/>
              </a:rPr>
              <a:t>1</a:t>
            </a:r>
            <a:r>
              <a:rPr lang="en-GB" sz="1200">
                <a:solidFill>
                  <a:schemeClr val="dk1"/>
                </a:solidFill>
              </a:rPr>
              <a:t>,</a:t>
            </a:r>
            <a:r>
              <a:rPr lang="en-GB" sz="1200">
                <a:solidFill>
                  <a:schemeClr val="dk1"/>
                </a:solidFill>
                <a:uFill>
                  <a:noFill/>
                </a:uFill>
                <a:hlinkClick r:id="rId3">
                  <a:extLst>
                    <a:ext uri="{A12FA001-AC4F-418D-AE19-62706E023703}">
                      <ahyp:hlinkClr val="tx"/>
                    </a:ext>
                  </a:extLst>
                </a:hlinkClick>
              </a:rPr>
              <a:t> </a:t>
            </a:r>
            <a:r>
              <a:rPr lang="en-GB" sz="1200" u="sng">
                <a:solidFill>
                  <a:schemeClr val="hlink"/>
                </a:solidFill>
                <a:hlinkClick r:id="rId4"/>
              </a:rPr>
              <a:t>2</a:t>
            </a:r>
            <a:r>
              <a:rPr lang="en-GB" sz="1200">
                <a:solidFill>
                  <a:schemeClr val="dk1"/>
                </a:solidFill>
              </a:rPr>
              <a:t>,</a:t>
            </a:r>
            <a:r>
              <a:rPr lang="en-GB" sz="1200">
                <a:solidFill>
                  <a:schemeClr val="dk1"/>
                </a:solidFill>
                <a:uFill>
                  <a:noFill/>
                </a:uFill>
                <a:hlinkClick r:id="rId5">
                  <a:extLst>
                    <a:ext uri="{A12FA001-AC4F-418D-AE19-62706E023703}">
                      <ahyp:hlinkClr val="tx"/>
                    </a:ext>
                  </a:extLst>
                </a:hlinkClick>
              </a:rPr>
              <a:t> </a:t>
            </a:r>
            <a:r>
              <a:rPr lang="en-GB" sz="1200" u="sng">
                <a:solidFill>
                  <a:schemeClr val="hlink"/>
                </a:solidFill>
                <a:hlinkClick r:id="rId6"/>
              </a:rPr>
              <a:t>3</a:t>
            </a:r>
            <a:r>
              <a:rPr lang="en-GB" sz="1200">
                <a:solidFill>
                  <a:schemeClr val="dk1"/>
                </a:solidFill>
              </a:rPr>
              <a:t>]</a:t>
            </a:r>
            <a:endParaRPr sz="1200">
              <a:solidFill>
                <a:schemeClr val="dk1"/>
              </a:solidFill>
            </a:endParaRPr>
          </a:p>
          <a:p>
            <a:pPr indent="0" lvl="0" marL="0" rtl="0" algn="l">
              <a:lnSpc>
                <a:spcPct val="115000"/>
              </a:lnSpc>
              <a:spcBef>
                <a:spcPts val="1800"/>
              </a:spcBef>
              <a:spcAft>
                <a:spcPts val="0"/>
              </a:spcAft>
              <a:buClr>
                <a:schemeClr val="dk1"/>
              </a:buClr>
              <a:buSzPts val="1100"/>
              <a:buFont typeface="Arial"/>
              <a:buNone/>
            </a:pPr>
            <a:r>
              <a:rPr lang="en-GB" sz="1500">
                <a:solidFill>
                  <a:schemeClr val="dk1"/>
                </a:solidFill>
              </a:rPr>
              <a:t>The Public Vote &amp; The Ship</a:t>
            </a:r>
            <a:endParaRPr sz="1500">
              <a:solidFill>
                <a:schemeClr val="dk1"/>
              </a:solidFill>
            </a:endParaRPr>
          </a:p>
          <a:p>
            <a:pPr indent="0" lvl="0" marL="0" rtl="0" algn="l">
              <a:lnSpc>
                <a:spcPct val="115000"/>
              </a:lnSpc>
              <a:spcBef>
                <a:spcPts val="900"/>
              </a:spcBef>
              <a:spcAft>
                <a:spcPts val="0"/>
              </a:spcAft>
              <a:buClr>
                <a:schemeClr val="dk1"/>
              </a:buClr>
              <a:buSzPts val="1100"/>
              <a:buFont typeface="Arial"/>
              <a:buNone/>
            </a:pPr>
            <a:r>
              <a:rPr lang="en-GB" sz="1200">
                <a:solidFill>
                  <a:schemeClr val="dk1"/>
                </a:solidFill>
              </a:rPr>
              <a:t>In 2016, the UK's Natural Environment Research Council held an online poll to name a brand-new scientific research vessel. "Boaty McBoatface" won by a landslide with over 124,000 votes. [</a:t>
            </a:r>
            <a:r>
              <a:rPr lang="en-GB" sz="1200" u="sng">
                <a:solidFill>
                  <a:schemeClr val="hlink"/>
                </a:solidFill>
                <a:hlinkClick r:id="rId7"/>
              </a:rPr>
              <a:t>1</a:t>
            </a:r>
            <a:r>
              <a:rPr lang="en-GB" sz="1200">
                <a:solidFill>
                  <a:schemeClr val="dk1"/>
                </a:solidFill>
              </a:rPr>
              <a:t>,</a:t>
            </a:r>
            <a:r>
              <a:rPr lang="en-GB" sz="1200">
                <a:solidFill>
                  <a:schemeClr val="dk1"/>
                </a:solidFill>
                <a:uFill>
                  <a:noFill/>
                </a:uFill>
                <a:hlinkClick r:id="rId8">
                  <a:extLst>
                    <a:ext uri="{A12FA001-AC4F-418D-AE19-62706E023703}">
                      <ahyp:hlinkClr val="tx"/>
                    </a:ext>
                  </a:extLst>
                </a:hlinkClick>
              </a:rPr>
              <a:t> </a:t>
            </a:r>
            <a:r>
              <a:rPr lang="en-GB" sz="1200" u="sng">
                <a:solidFill>
                  <a:schemeClr val="hlink"/>
                </a:solidFill>
                <a:hlinkClick r:id="rId9"/>
              </a:rPr>
              <a:t>2</a:t>
            </a:r>
            <a:r>
              <a:rPr lang="en-GB" sz="1200">
                <a:solidFill>
                  <a:schemeClr val="dk1"/>
                </a:solidFill>
              </a:rPr>
              <a:t>,</a:t>
            </a:r>
            <a:r>
              <a:rPr lang="en-GB" sz="1200">
                <a:solidFill>
                  <a:schemeClr val="dk1"/>
                </a:solidFill>
                <a:uFill>
                  <a:noFill/>
                </a:uFill>
                <a:hlinkClick r:id="rId10">
                  <a:extLst>
                    <a:ext uri="{A12FA001-AC4F-418D-AE19-62706E023703}">
                      <ahyp:hlinkClr val="tx"/>
                    </a:ext>
                  </a:extLst>
                </a:hlinkClick>
              </a:rPr>
              <a:t> </a:t>
            </a:r>
            <a:r>
              <a:rPr lang="en-GB" sz="1200" u="sng">
                <a:solidFill>
                  <a:schemeClr val="hlink"/>
                </a:solidFill>
                <a:hlinkClick r:id="rId11"/>
              </a:rPr>
              <a:t>3</a:t>
            </a:r>
            <a:r>
              <a:rPr lang="en-GB" sz="1200">
                <a:solidFill>
                  <a:schemeClr val="dk1"/>
                </a:solidFill>
              </a:rPr>
              <a:t>,</a:t>
            </a:r>
            <a:r>
              <a:rPr lang="en-GB" sz="1200">
                <a:solidFill>
                  <a:schemeClr val="dk1"/>
                </a:solidFill>
                <a:uFill>
                  <a:noFill/>
                </a:uFill>
                <a:hlinkClick r:id="rId12">
                  <a:extLst>
                    <a:ext uri="{A12FA001-AC4F-418D-AE19-62706E023703}">
                      <ahyp:hlinkClr val="tx"/>
                    </a:ext>
                  </a:extLst>
                </a:hlinkClick>
              </a:rPr>
              <a:t> </a:t>
            </a:r>
            <a:r>
              <a:rPr lang="en-GB" sz="1200" u="sng">
                <a:solidFill>
                  <a:schemeClr val="hlink"/>
                </a:solidFill>
                <a:hlinkClick r:id="rId13"/>
              </a:rPr>
              <a:t>4</a:t>
            </a:r>
            <a:r>
              <a:rPr lang="en-GB" sz="1200">
                <a:solidFill>
                  <a:schemeClr val="dk1"/>
                </a:solidFill>
              </a:rPr>
              <a:t>,</a:t>
            </a:r>
            <a:r>
              <a:rPr lang="en-GB" sz="1200">
                <a:solidFill>
                  <a:schemeClr val="dk1"/>
                </a:solidFill>
                <a:uFill>
                  <a:noFill/>
                </a:uFill>
                <a:hlinkClick r:id="rId14">
                  <a:extLst>
                    <a:ext uri="{A12FA001-AC4F-418D-AE19-62706E023703}">
                      <ahyp:hlinkClr val="tx"/>
                    </a:ext>
                  </a:extLst>
                </a:hlinkClick>
              </a:rPr>
              <a:t> </a:t>
            </a:r>
            <a:r>
              <a:rPr lang="en-GB" sz="1200" u="sng">
                <a:solidFill>
                  <a:schemeClr val="hlink"/>
                </a:solidFill>
                <a:hlinkClick r:id="rId15"/>
              </a:rPr>
              <a:t>5</a:t>
            </a:r>
            <a:r>
              <a:rPr lang="en-GB" sz="1200">
                <a:solidFill>
                  <a:schemeClr val="dk1"/>
                </a:solidFill>
              </a:rPr>
              <a:t>]</a:t>
            </a:r>
            <a:endParaRPr sz="1200">
              <a:solidFill>
                <a:schemeClr val="dk1"/>
              </a:solidFill>
            </a:endParaRPr>
          </a:p>
          <a:p>
            <a:pPr indent="-304800" lvl="0" marL="457200" rtl="0" algn="l">
              <a:lnSpc>
                <a:spcPct val="115000"/>
              </a:lnSpc>
              <a:spcBef>
                <a:spcPts val="1200"/>
              </a:spcBef>
              <a:spcAft>
                <a:spcPts val="0"/>
              </a:spcAft>
              <a:buClr>
                <a:schemeClr val="dk1"/>
              </a:buClr>
              <a:buSzPts val="1200"/>
              <a:buChar char="●"/>
            </a:pPr>
            <a:r>
              <a:rPr lang="en-GB" sz="1200">
                <a:solidFill>
                  <a:schemeClr val="dk1"/>
                </a:solidFill>
              </a:rPr>
              <a:t>The Decision: Officials decided the humorous name wasn't fitting for a multi-million-pound flagship. Instead, they named the grand vessel the </a:t>
            </a:r>
            <a:r>
              <a:rPr i="1" lang="en-GB" sz="1200">
                <a:solidFill>
                  <a:schemeClr val="dk1"/>
                </a:solidFill>
              </a:rPr>
              <a:t>RRS Sir David Attenborough</a:t>
            </a:r>
            <a:r>
              <a:rPr lang="en-GB" sz="1200">
                <a:solidFill>
                  <a:schemeClr val="dk1"/>
                </a:solidFill>
              </a:rPr>
              <a:t>.</a:t>
            </a:r>
            <a:endParaRPr sz="1200">
              <a:solidFill>
                <a:schemeClr val="dk1"/>
              </a:solidFill>
            </a:endParaRPr>
          </a:p>
          <a:p>
            <a:pPr indent="-304800" lvl="0" marL="457200" rtl="0" algn="l">
              <a:lnSpc>
                <a:spcPct val="115000"/>
              </a:lnSpc>
              <a:spcBef>
                <a:spcPts val="0"/>
              </a:spcBef>
              <a:spcAft>
                <a:spcPts val="0"/>
              </a:spcAft>
              <a:buClr>
                <a:schemeClr val="dk1"/>
              </a:buClr>
              <a:buSzPts val="1200"/>
              <a:buChar char="●"/>
            </a:pPr>
            <a:r>
              <a:rPr lang="en-GB" sz="1200">
                <a:solidFill>
                  <a:schemeClr val="dk1"/>
                </a:solidFill>
              </a:rPr>
              <a:t>The Compromise: To honor the public's overwhelming choice, officials decided to bestow the name </a:t>
            </a:r>
            <a:r>
              <a:rPr i="1" lang="en-GB" sz="1200">
                <a:solidFill>
                  <a:schemeClr val="dk1"/>
                </a:solidFill>
              </a:rPr>
              <a:t>Boaty McBoatface</a:t>
            </a:r>
            <a:r>
              <a:rPr lang="en-GB" sz="1200">
                <a:solidFill>
                  <a:schemeClr val="dk1"/>
                </a:solidFill>
              </a:rPr>
              <a:t> onto one of the ship's high-tech, autonomous underwater submersibles</a:t>
            </a:r>
            <a:endParaRPr sz="1200">
              <a:solidFill>
                <a:schemeClr val="dk1"/>
              </a:solidFill>
            </a:endParaRPr>
          </a:p>
          <a:p>
            <a:pPr indent="0" lvl="0" marL="0" rtl="0" algn="l">
              <a:spcBef>
                <a:spcPts val="210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e2e2ff24d7_0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e2e2ff24d7_0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Role of the expert!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e2e2ff24d7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e2e2ff24d7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e2e2ff24d7_0_5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e2e2ff24d7_0_5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e2e2ff24d7_0_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e2e2ff24d7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e2e2ff24d7_0_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e2e2ff24d7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e2e2ff24d7_0_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e2e2ff24d7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e2e2ff24d7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e2e2ff24d7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e2e2ff24d7_0_5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e2e2ff24d7_0_5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e2e2ff24d7_0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e2e2ff24d7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e2e2ff24d7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e2e2ff24d7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e2e2ff24d7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e2e2ff24d7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e2e2ff24d7_0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e2e2ff24d7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a879e0c24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a879e0c24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e2e2ff24d7_0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e2e2ff24d7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e2e2ff24d7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e2e2ff24d7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e2e2ff24d7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e2e2ff24d7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e2e2ff24d7_0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e2e2ff24d7_0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e2e2ff24d7_0_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e2e2ff24d7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ea2c39292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ea2c39292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eab7cf234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eab7cf234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youtube.com/watch?v=-o-9h_hGpn8"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conbio.onlinelibrary.wiley.com/doi/10.1111/csp2.28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www.youtube.com/watch?v=cMK9l-YoJH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youtube.com/watch?time_continue=116&amp;v=m9DtfswXhx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s://www.bbc.co.uk/commissioning/documents/bbc-code-of-practice-archived.pd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www.youtube.com/watch?v=dgwya_Yv_2A&amp;t=15"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www.youtube.com/watch?time_continue=7&amp;v=veMdowmPSbw"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youtube.com/watch?v=GnMEeiY-IOo"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ildscreen.org/community/teachers-kids/"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www.youtube.com/watch?v=2Njmx-UuU3M&amp;t=706s" TargetMode="External"/><Relationship Id="rId4" Type="http://schemas.openxmlformats.org/officeDocument/2006/relationships/hyperlink" Target="https://www.youtube.com/watch?v=B3OjfK0t1XM" TargetMode="External"/><Relationship Id="rId5" Type="http://schemas.openxmlformats.org/officeDocument/2006/relationships/hyperlink" Target="https://www.youtube.com/watch?v=czgc56Vfz4w"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2" y="1188925"/>
            <a:ext cx="5783400" cy="1457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Attenborough and the Role of the Media</a:t>
            </a:r>
            <a:endParaRPr/>
          </a:p>
        </p:txBody>
      </p:sp>
      <p:sp>
        <p:nvSpPr>
          <p:cNvPr id="64" name="Google Shape;64;p13"/>
          <p:cNvSpPr txBox="1"/>
          <p:nvPr>
            <p:ph idx="1" type="subTitle"/>
          </p:nvPr>
        </p:nvSpPr>
        <p:spPr>
          <a:xfrm>
            <a:off x="1680302" y="3049450"/>
            <a:ext cx="5783400" cy="909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AMES Conference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Thanks</a:t>
            </a:r>
            <a:endParaRPr/>
          </a:p>
        </p:txBody>
      </p:sp>
      <p:sp>
        <p:nvSpPr>
          <p:cNvPr id="70" name="Google Shape;70;p1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Stephanie Benzies - provided the idea</a:t>
            </a:r>
            <a:endParaRPr/>
          </a:p>
          <a:p>
            <a:pPr indent="0" lvl="0" marL="0" rtl="0" algn="l">
              <a:spcBef>
                <a:spcPts val="1200"/>
              </a:spcBef>
              <a:spcAft>
                <a:spcPts val="0"/>
              </a:spcAft>
              <a:buNone/>
            </a:pPr>
            <a:r>
              <a:rPr lang="en-GB"/>
              <a:t>Media Teachers Team - shared resources</a:t>
            </a:r>
            <a:endParaRPr/>
          </a:p>
          <a:p>
            <a:pPr indent="0" lvl="0" marL="0" rtl="0" algn="l">
              <a:spcBef>
                <a:spcPts val="1200"/>
              </a:spcBef>
              <a:spcAft>
                <a:spcPts val="1200"/>
              </a:spcAft>
              <a:buNone/>
            </a:pPr>
            <a:r>
              <a:rPr lang="en-GB"/>
              <a:t>Louise Sedgewick - gave me her stuff too!!!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Role of </a:t>
            </a:r>
            <a:r>
              <a:rPr lang="en-GB"/>
              <a:t>the</a:t>
            </a:r>
            <a:r>
              <a:rPr lang="en-GB"/>
              <a:t> Media</a:t>
            </a:r>
            <a:endParaRPr/>
          </a:p>
        </p:txBody>
      </p:sp>
      <p:sp>
        <p:nvSpPr>
          <p:cNvPr id="76" name="Google Shape;76;p15"/>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Meeting Needs</a:t>
            </a:r>
            <a:endParaRPr/>
          </a:p>
          <a:p>
            <a:pPr indent="0" lvl="0" marL="0" rtl="0" algn="l">
              <a:spcBef>
                <a:spcPts val="1200"/>
              </a:spcBef>
              <a:spcAft>
                <a:spcPts val="0"/>
              </a:spcAft>
              <a:buNone/>
            </a:pPr>
            <a:r>
              <a:rPr lang="en-GB"/>
              <a:t>Achieving Purposes</a:t>
            </a:r>
            <a:endParaRPr/>
          </a:p>
          <a:p>
            <a:pPr indent="0" lvl="0" marL="0" rtl="0" algn="l">
              <a:spcBef>
                <a:spcPts val="1200"/>
              </a:spcBef>
              <a:spcAft>
                <a:spcPts val="0"/>
              </a:spcAft>
              <a:buNone/>
            </a:pPr>
            <a:r>
              <a:rPr lang="en-GB"/>
              <a:t>Influencing Behaviour and Attitudes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GB"/>
              <a:t>N5 - 10 marks (currently - might change in 2027)</a:t>
            </a:r>
            <a:endParaRPr/>
          </a:p>
          <a:p>
            <a:pPr indent="0" lvl="0" marL="0" rtl="0" algn="l">
              <a:spcBef>
                <a:spcPts val="1200"/>
              </a:spcBef>
              <a:spcAft>
                <a:spcPts val="1200"/>
              </a:spcAft>
              <a:buNone/>
            </a:pPr>
            <a:r>
              <a:rPr lang="en-GB"/>
              <a:t>H - 20 marks</a:t>
            </a:r>
            <a:endParaRPr/>
          </a:p>
        </p:txBody>
      </p:sp>
      <p:sp>
        <p:nvSpPr>
          <p:cNvPr id="77" name="Google Shape;77;p15"/>
          <p:cNvSpPr/>
          <p:nvPr/>
        </p:nvSpPr>
        <p:spPr>
          <a:xfrm>
            <a:off x="5678025" y="1149775"/>
            <a:ext cx="3020220" cy="3290976"/>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00">
                <a:latin typeface="Roboto"/>
                <a:ea typeface="Roboto"/>
                <a:cs typeface="Roboto"/>
                <a:sym typeface="Roboto"/>
              </a:rPr>
              <a:t>Texts also work for other key aspects!</a:t>
            </a:r>
            <a:endParaRPr b="1" sz="170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83" name="Google Shape;83;p1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4" name="Google Shape;84;p16"/>
          <p:cNvPicPr preferRelativeResize="0"/>
          <p:nvPr/>
        </p:nvPicPr>
        <p:blipFill>
          <a:blip r:embed="rId3">
            <a:alphaModFix/>
          </a:blip>
          <a:stretch>
            <a:fillRect/>
          </a:stretch>
        </p:blipFill>
        <p:spPr>
          <a:xfrm>
            <a:off x="0" y="3854"/>
            <a:ext cx="9143999" cy="513579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David Attenborough</a:t>
            </a:r>
            <a:endParaRPr/>
          </a:p>
        </p:txBody>
      </p:sp>
      <p:sp>
        <p:nvSpPr>
          <p:cNvPr id="90" name="Google Shape;90;p17"/>
          <p:cNvSpPr txBox="1"/>
          <p:nvPr>
            <p:ph idx="1" type="body"/>
          </p:nvPr>
        </p:nvSpPr>
        <p:spPr>
          <a:xfrm>
            <a:off x="387900" y="1489824"/>
            <a:ext cx="8368200" cy="30789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GB"/>
              <a:t>National treasure.</a:t>
            </a:r>
            <a:endParaRPr/>
          </a:p>
          <a:p>
            <a:pPr indent="-342900" lvl="0" marL="457200" rtl="0" algn="l">
              <a:spcBef>
                <a:spcPts val="0"/>
              </a:spcBef>
              <a:spcAft>
                <a:spcPts val="0"/>
              </a:spcAft>
              <a:buSzPts val="1800"/>
              <a:buChar char="●"/>
            </a:pPr>
            <a:r>
              <a:rPr lang="en-GB"/>
              <a:t>Born 1926, massive celebration across BBC </a:t>
            </a:r>
            <a:r>
              <a:rPr lang="en-GB"/>
              <a:t>about</a:t>
            </a:r>
            <a:r>
              <a:rPr lang="en-GB"/>
              <a:t> being 100 - </a:t>
            </a:r>
            <a:r>
              <a:rPr lang="en-GB" u="sng">
                <a:solidFill>
                  <a:schemeClr val="hlink"/>
                </a:solidFill>
                <a:hlinkClick r:id="rId3"/>
              </a:rPr>
              <a:t>https://www.youtube.com/watch?v=-o-9h_hGpn8</a:t>
            </a:r>
            <a:r>
              <a:rPr lang="en-GB"/>
              <a:t> </a:t>
            </a:r>
            <a:endParaRPr/>
          </a:p>
          <a:p>
            <a:pPr indent="-342900" lvl="0" marL="457200" rtl="0" algn="l">
              <a:spcBef>
                <a:spcPts val="0"/>
              </a:spcBef>
              <a:spcAft>
                <a:spcPts val="0"/>
              </a:spcAft>
              <a:buSzPts val="1800"/>
              <a:buChar char="●"/>
            </a:pPr>
            <a:r>
              <a:rPr lang="en-GB"/>
              <a:t>Most famous as nature programme presenter - studied Zoology and Geology at University</a:t>
            </a:r>
            <a:endParaRPr/>
          </a:p>
          <a:p>
            <a:pPr indent="-342900" lvl="0" marL="457200" rtl="0" algn="l">
              <a:spcBef>
                <a:spcPts val="0"/>
              </a:spcBef>
              <a:spcAft>
                <a:spcPts val="0"/>
              </a:spcAft>
              <a:buSzPts val="1800"/>
              <a:buChar char="●"/>
            </a:pPr>
            <a:r>
              <a:rPr lang="en-GB"/>
              <a:t>Was initially producer then presenter of Zoo Quest as a stand-in. Controller of BBC Two from 1965 to 1969. </a:t>
            </a:r>
            <a:r>
              <a:rPr lang="en-GB"/>
              <a:t>Commissioned</a:t>
            </a:r>
            <a:r>
              <a:rPr lang="en-GB"/>
              <a:t> </a:t>
            </a:r>
            <a:r>
              <a:rPr i="1" lang="en-GB"/>
              <a:t>Civilization</a:t>
            </a:r>
            <a:r>
              <a:rPr lang="en-GB"/>
              <a:t>. Left BBC management in 1972 to focus on making programmes as writer and presenter.</a:t>
            </a:r>
            <a:endParaRPr/>
          </a:p>
          <a:p>
            <a:pPr indent="-342900" lvl="0" marL="457200" rtl="0" algn="l">
              <a:spcBef>
                <a:spcPts val="0"/>
              </a:spcBef>
              <a:spcAft>
                <a:spcPts val="0"/>
              </a:spcAft>
              <a:buSzPts val="1800"/>
              <a:buChar char="●"/>
            </a:pPr>
            <a:r>
              <a:rPr lang="en-GB"/>
              <a:t>Shift from informative to educational/persuasive programmes over time - focus on conservation and climate change impact. </a:t>
            </a:r>
            <a:endParaRPr/>
          </a:p>
        </p:txBody>
      </p:sp>
      <p:pic>
        <p:nvPicPr>
          <p:cNvPr id="91" name="Google Shape;91;p17"/>
          <p:cNvPicPr preferRelativeResize="0"/>
          <p:nvPr/>
        </p:nvPicPr>
        <p:blipFill>
          <a:blip r:embed="rId4">
            <a:alphaModFix/>
          </a:blip>
          <a:stretch>
            <a:fillRect/>
          </a:stretch>
        </p:blipFill>
        <p:spPr>
          <a:xfrm>
            <a:off x="6383725" y="318150"/>
            <a:ext cx="2510399" cy="1252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97" name="Google Shape;97;p18"/>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8" name="Google Shape;98;p18"/>
          <p:cNvPicPr preferRelativeResize="0"/>
          <p:nvPr/>
        </p:nvPicPr>
        <p:blipFill>
          <a:blip r:embed="rId3">
            <a:alphaModFix/>
          </a:blip>
          <a:stretch>
            <a:fillRect/>
          </a:stretch>
        </p:blipFill>
        <p:spPr>
          <a:xfrm>
            <a:off x="2000250" y="0"/>
            <a:ext cx="514350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Attenborough and Technology</a:t>
            </a:r>
            <a:endParaRPr/>
          </a:p>
        </p:txBody>
      </p:sp>
      <p:sp>
        <p:nvSpPr>
          <p:cNvPr id="104" name="Google Shape;104;p19"/>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Black and white - colour</a:t>
            </a:r>
            <a:endParaRPr/>
          </a:p>
          <a:p>
            <a:pPr indent="0" lvl="0" marL="0" rtl="0" algn="l">
              <a:spcBef>
                <a:spcPts val="1200"/>
              </a:spcBef>
              <a:spcAft>
                <a:spcPts val="0"/>
              </a:spcAft>
              <a:buNone/>
            </a:pPr>
            <a:r>
              <a:rPr lang="en-GB"/>
              <a:t>Time lapse</a:t>
            </a:r>
            <a:endParaRPr/>
          </a:p>
          <a:p>
            <a:pPr indent="0" lvl="0" marL="0" rtl="0" algn="l">
              <a:spcBef>
                <a:spcPts val="1200"/>
              </a:spcBef>
              <a:spcAft>
                <a:spcPts val="0"/>
              </a:spcAft>
              <a:buNone/>
            </a:pPr>
            <a:r>
              <a:rPr lang="en-GB"/>
              <a:t>Super slow motion</a:t>
            </a:r>
            <a:endParaRPr/>
          </a:p>
          <a:p>
            <a:pPr indent="0" lvl="0" marL="0" rtl="0" algn="l">
              <a:spcBef>
                <a:spcPts val="1200"/>
              </a:spcBef>
              <a:spcAft>
                <a:spcPts val="0"/>
              </a:spcAft>
              <a:buNone/>
            </a:pPr>
            <a:r>
              <a:rPr lang="en-GB"/>
              <a:t>Infrared cameras</a:t>
            </a:r>
            <a:endParaRPr/>
          </a:p>
          <a:p>
            <a:pPr indent="0" lvl="0" marL="0" rtl="0" algn="l">
              <a:spcBef>
                <a:spcPts val="1200"/>
              </a:spcBef>
              <a:spcAft>
                <a:spcPts val="0"/>
              </a:spcAft>
              <a:buNone/>
            </a:pPr>
            <a:r>
              <a:rPr lang="en-GB"/>
              <a:t>Underwater</a:t>
            </a:r>
            <a:endParaRPr/>
          </a:p>
          <a:p>
            <a:pPr indent="0" lvl="0" marL="0" rtl="0" algn="l">
              <a:spcBef>
                <a:spcPts val="1200"/>
              </a:spcBef>
              <a:spcAft>
                <a:spcPts val="1200"/>
              </a:spcAft>
              <a:buNone/>
            </a:pPr>
            <a:r>
              <a:rPr lang="en-GB"/>
              <a:t>Drones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Potential Texts</a:t>
            </a:r>
            <a:endParaRPr/>
          </a:p>
        </p:txBody>
      </p:sp>
      <p:sp>
        <p:nvSpPr>
          <p:cNvPr id="110" name="Google Shape;110;p20"/>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Blue Planet (2001) - focuses on Marine life with strong anti-pollution message</a:t>
            </a:r>
            <a:endParaRPr/>
          </a:p>
          <a:p>
            <a:pPr indent="-342900" lvl="0" marL="457200" rtl="0" algn="l">
              <a:spcBef>
                <a:spcPts val="0"/>
              </a:spcBef>
              <a:spcAft>
                <a:spcPts val="0"/>
              </a:spcAft>
              <a:buSzPts val="1800"/>
              <a:buChar char="●"/>
            </a:pPr>
            <a:r>
              <a:rPr lang="en-GB"/>
              <a:t>Planet Earth (2006) - focuses on various habitats and their conservation</a:t>
            </a:r>
            <a:endParaRPr/>
          </a:p>
          <a:p>
            <a:pPr indent="-342900" lvl="0" marL="457200" rtl="0" algn="l">
              <a:spcBef>
                <a:spcPts val="0"/>
              </a:spcBef>
              <a:spcAft>
                <a:spcPts val="0"/>
              </a:spcAft>
              <a:buSzPts val="1800"/>
              <a:buChar char="●"/>
            </a:pPr>
            <a:r>
              <a:rPr lang="en-GB"/>
              <a:t>Frozen Planet (2011) - focuses on Arctic and Antarctic. So many </a:t>
            </a:r>
            <a:r>
              <a:rPr lang="en-GB"/>
              <a:t>penguins</a:t>
            </a:r>
            <a:r>
              <a:rPr lang="en-GB"/>
              <a:t>.</a:t>
            </a:r>
            <a:endParaRPr/>
          </a:p>
          <a:p>
            <a:pPr indent="-342900" lvl="0" marL="457200" rtl="0" algn="l">
              <a:spcBef>
                <a:spcPts val="0"/>
              </a:spcBef>
              <a:spcAft>
                <a:spcPts val="0"/>
              </a:spcAft>
              <a:buSzPts val="1800"/>
              <a:buChar char="●"/>
            </a:pPr>
            <a:r>
              <a:rPr lang="en-GB"/>
              <a:t>Life on Earth (1979) - fascinating contrast to more modern programmes, famous Gorilla sequence</a:t>
            </a:r>
            <a:endParaRPr/>
          </a:p>
          <a:p>
            <a:pPr indent="-342900" lvl="0" marL="457200" rtl="0" algn="l">
              <a:spcBef>
                <a:spcPts val="0"/>
              </a:spcBef>
              <a:spcAft>
                <a:spcPts val="0"/>
              </a:spcAft>
              <a:buSzPts val="1800"/>
              <a:buChar char="●"/>
            </a:pPr>
            <a:r>
              <a:rPr lang="en-GB"/>
              <a:t>Various </a:t>
            </a:r>
            <a:r>
              <a:rPr lang="en-GB"/>
              <a:t>paleontological focused documentaries e.g. Attenborough and the Sea Dragon</a:t>
            </a:r>
            <a:endParaRPr/>
          </a:p>
          <a:p>
            <a:pPr indent="-342900" lvl="0" marL="457200" rtl="0" algn="l">
              <a:spcBef>
                <a:spcPts val="0"/>
              </a:spcBef>
              <a:spcAft>
                <a:spcPts val="0"/>
              </a:spcAft>
              <a:buSzPts val="1800"/>
              <a:buChar char="●"/>
            </a:pPr>
            <a:r>
              <a:rPr lang="en-GB"/>
              <a:t>Secret Garden (2026) - Episode 5, “The Western Highlands” - good but twee</a:t>
            </a:r>
            <a:r>
              <a:rPr lang="en-GB"/>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Blue Planet II (2017)</a:t>
            </a:r>
            <a:endParaRPr/>
          </a:p>
        </p:txBody>
      </p:sp>
      <p:sp>
        <p:nvSpPr>
          <p:cNvPr id="116" name="Google Shape;116;p21"/>
          <p:cNvSpPr txBox="1"/>
          <p:nvPr>
            <p:ph idx="1" type="body"/>
          </p:nvPr>
        </p:nvSpPr>
        <p:spPr>
          <a:xfrm>
            <a:off x="387900" y="1489824"/>
            <a:ext cx="8368200" cy="3078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a:t>Original Blue Planet - 2001</a:t>
            </a:r>
            <a:endParaRPr/>
          </a:p>
          <a:p>
            <a:pPr indent="0" lvl="0" marL="0" rtl="0" algn="l">
              <a:spcBef>
                <a:spcPts val="1200"/>
              </a:spcBef>
              <a:spcAft>
                <a:spcPts val="0"/>
              </a:spcAft>
              <a:buNone/>
            </a:pPr>
            <a:r>
              <a:rPr lang="en-GB"/>
              <a:t>Going to be called Oceans</a:t>
            </a:r>
            <a:endParaRPr/>
          </a:p>
          <a:p>
            <a:pPr indent="0" lvl="0" marL="0" rtl="0" algn="l">
              <a:spcBef>
                <a:spcPts val="1200"/>
              </a:spcBef>
              <a:spcAft>
                <a:spcPts val="0"/>
              </a:spcAft>
              <a:buNone/>
            </a:pPr>
            <a:r>
              <a:rPr lang="en-GB"/>
              <a:t>Most watched TV programme of 2017 - top four slots of most watched programmes top 10</a:t>
            </a:r>
            <a:endParaRPr/>
          </a:p>
          <a:p>
            <a:pPr indent="0" lvl="0" marL="0" rtl="0" algn="l">
              <a:spcBef>
                <a:spcPts val="1200"/>
              </a:spcBef>
              <a:spcAft>
                <a:spcPts val="0"/>
              </a:spcAft>
              <a:buNone/>
            </a:pPr>
            <a:r>
              <a:rPr lang="en-GB"/>
              <a:t>Won National Television Award Impact Award, BAFTA Must See Moment</a:t>
            </a:r>
            <a:endParaRPr/>
          </a:p>
          <a:p>
            <a:pPr indent="0" lvl="0" marL="0" rtl="0" algn="l">
              <a:spcBef>
                <a:spcPts val="1200"/>
              </a:spcBef>
              <a:spcAft>
                <a:spcPts val="0"/>
              </a:spcAft>
              <a:buNone/>
            </a:pPr>
            <a:r>
              <a:rPr lang="en-GB"/>
              <a:t>Tie-ins - Soundtrack album, book, DVD, Podcast</a:t>
            </a:r>
            <a:endParaRPr/>
          </a:p>
          <a:p>
            <a:pPr indent="0" lvl="0" marL="0" rtl="0" algn="l">
              <a:spcBef>
                <a:spcPts val="1200"/>
              </a:spcBef>
              <a:spcAft>
                <a:spcPts val="1200"/>
              </a:spcAft>
              <a:buNone/>
            </a:pPr>
            <a:r>
              <a:rPr lang="en-GB"/>
              <a:t>Seven episodes - 7th overview of entire series and hardest push for public awareness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Audience</a:t>
            </a:r>
            <a:endParaRPr/>
          </a:p>
        </p:txBody>
      </p:sp>
      <p:sp>
        <p:nvSpPr>
          <p:cNvPr id="122" name="Google Shape;122;p22"/>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GB"/>
              <a:t>People interested in nature</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GB"/>
              <a:t>Last huge audience share, potentially last family programme</a:t>
            </a:r>
            <a:endParaRPr/>
          </a:p>
          <a:p>
            <a:pPr indent="-342900" lvl="0" marL="457200" rtl="0" algn="l">
              <a:spcBef>
                <a:spcPts val="0"/>
              </a:spcBef>
              <a:spcAft>
                <a:spcPts val="0"/>
              </a:spcAft>
              <a:buSzPts val="1800"/>
              <a:buChar char="●"/>
            </a:pPr>
            <a:r>
              <a:rPr lang="en-GB"/>
              <a:t>Appeals from children to older adult, all genders</a:t>
            </a:r>
            <a:endParaRPr/>
          </a:p>
          <a:p>
            <a:pPr indent="0" lvl="0" marL="0" rtl="0" algn="l">
              <a:spcBef>
                <a:spcPts val="1200"/>
              </a:spcBef>
              <a:spcAft>
                <a:spcPts val="0"/>
              </a:spcAft>
              <a:buNone/>
            </a:pPr>
            <a:r>
              <a:t/>
            </a:r>
            <a:endParaRPr/>
          </a:p>
          <a:p>
            <a:pPr indent="-342900" lvl="0" marL="457200" rtl="0" algn="l">
              <a:spcBef>
                <a:spcPts val="1200"/>
              </a:spcBef>
              <a:spcAft>
                <a:spcPts val="0"/>
              </a:spcAft>
              <a:buSzPts val="1800"/>
              <a:buChar char="●"/>
            </a:pPr>
            <a:r>
              <a:rPr lang="en-GB"/>
              <a:t>Theresa May “Public service broadcasting as its finest” (2017 in Parliament)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Audience - Broadcast</a:t>
            </a:r>
            <a:endParaRPr/>
          </a:p>
        </p:txBody>
      </p:sp>
      <p:sp>
        <p:nvSpPr>
          <p:cNvPr id="128" name="Google Shape;128;p23"/>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Shown</a:t>
            </a:r>
            <a:r>
              <a:rPr lang="en-GB"/>
              <a:t> in the UK on Sundays BBC One, 8-9pm</a:t>
            </a:r>
            <a:endParaRPr/>
          </a:p>
          <a:p>
            <a:pPr indent="0" lvl="0" marL="0" rtl="0" algn="l">
              <a:spcBef>
                <a:spcPts val="1200"/>
              </a:spcBef>
              <a:spcAft>
                <a:spcPts val="0"/>
              </a:spcAft>
              <a:buNone/>
            </a:pPr>
            <a:r>
              <a:rPr lang="en-GB"/>
              <a:t>Also on i-Player</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14.01 </a:t>
            </a:r>
            <a:r>
              <a:rPr lang="en-GB"/>
              <a:t>million</a:t>
            </a:r>
            <a:r>
              <a:rPr lang="en-GB"/>
              <a:t> for first episode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Audience - Readings</a:t>
            </a:r>
            <a:endParaRPr/>
          </a:p>
        </p:txBody>
      </p:sp>
      <p:sp>
        <p:nvSpPr>
          <p:cNvPr id="134" name="Google Shape;134;p2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graphicFrame>
        <p:nvGraphicFramePr>
          <p:cNvPr id="135" name="Google Shape;135;p24"/>
          <p:cNvGraphicFramePr/>
          <p:nvPr/>
        </p:nvGraphicFramePr>
        <p:xfrm>
          <a:off x="387900" y="1530850"/>
          <a:ext cx="3000000" cy="3000000"/>
        </p:xfrm>
        <a:graphic>
          <a:graphicData uri="http://schemas.openxmlformats.org/drawingml/2006/table">
            <a:tbl>
              <a:tblPr>
                <a:noFill/>
                <a:tableStyleId>{1D71D1AA-0B44-4065-B1C4-C0A10DC0F28B}</a:tableStyleId>
              </a:tblPr>
              <a:tblGrid>
                <a:gridCol w="4227225"/>
                <a:gridCol w="4227225"/>
              </a:tblGrid>
              <a:tr h="1539450">
                <a:tc>
                  <a:txBody>
                    <a:bodyPr/>
                    <a:lstStyle/>
                    <a:p>
                      <a:pPr indent="0" lvl="0" marL="0" rtl="0" algn="l">
                        <a:spcBef>
                          <a:spcPts val="0"/>
                        </a:spcBef>
                        <a:spcAft>
                          <a:spcPts val="0"/>
                        </a:spcAft>
                        <a:buNone/>
                      </a:pPr>
                      <a:r>
                        <a:rPr lang="en-GB" sz="2300">
                          <a:solidFill>
                            <a:schemeClr val="dk1"/>
                          </a:solidFill>
                        </a:rPr>
                        <a:t>Preferred</a:t>
                      </a:r>
                      <a:endParaRPr sz="2300">
                        <a:solidFill>
                          <a:schemeClr val="dk1"/>
                        </a:solidFill>
                      </a:endParaRPr>
                    </a:p>
                    <a:p>
                      <a:pPr indent="-374650" lvl="0" marL="457200" rtl="0" algn="l">
                        <a:spcBef>
                          <a:spcPts val="0"/>
                        </a:spcBef>
                        <a:spcAft>
                          <a:spcPts val="0"/>
                        </a:spcAft>
                        <a:buClr>
                          <a:schemeClr val="dk1"/>
                        </a:buClr>
                        <a:buSzPts val="2300"/>
                        <a:buChar char="-"/>
                      </a:pPr>
                      <a:r>
                        <a:rPr lang="en-GB" sz="2300">
                          <a:solidFill>
                            <a:schemeClr val="dk1"/>
                          </a:solidFill>
                        </a:rPr>
                        <a:t>Protect wildlife</a:t>
                      </a:r>
                      <a:endParaRPr sz="2300">
                        <a:solidFill>
                          <a:schemeClr val="dk1"/>
                        </a:solidFill>
                      </a:endParaRPr>
                    </a:p>
                    <a:p>
                      <a:pPr indent="-374650" lvl="0" marL="457200" rtl="0" algn="l">
                        <a:spcBef>
                          <a:spcPts val="0"/>
                        </a:spcBef>
                        <a:spcAft>
                          <a:spcPts val="0"/>
                        </a:spcAft>
                        <a:buClr>
                          <a:schemeClr val="dk1"/>
                        </a:buClr>
                        <a:buSzPts val="2300"/>
                        <a:buChar char="-"/>
                      </a:pPr>
                      <a:r>
                        <a:rPr lang="en-GB" sz="2300">
                          <a:solidFill>
                            <a:schemeClr val="dk1"/>
                          </a:solidFill>
                        </a:rPr>
                        <a:t>Protect nature</a:t>
                      </a:r>
                      <a:endParaRPr sz="2300">
                        <a:solidFill>
                          <a:schemeClr val="dk1"/>
                        </a:solidFill>
                      </a:endParaRPr>
                    </a:p>
                  </a:txBody>
                  <a:tcPr marT="91425" marB="91425" marR="91425" marL="91425"/>
                </a:tc>
                <a:tc>
                  <a:txBody>
                    <a:bodyPr/>
                    <a:lstStyle/>
                    <a:p>
                      <a:pPr indent="0" lvl="0" marL="0" rtl="0" algn="l">
                        <a:spcBef>
                          <a:spcPts val="0"/>
                        </a:spcBef>
                        <a:spcAft>
                          <a:spcPts val="0"/>
                        </a:spcAft>
                        <a:buNone/>
                      </a:pPr>
                      <a:r>
                        <a:rPr lang="en-GB" sz="2300">
                          <a:solidFill>
                            <a:schemeClr val="dk1"/>
                          </a:solidFill>
                        </a:rPr>
                        <a:t>Negotiated</a:t>
                      </a:r>
                      <a:endParaRPr sz="2300">
                        <a:solidFill>
                          <a:schemeClr val="dk1"/>
                        </a:solidFill>
                      </a:endParaRPr>
                    </a:p>
                    <a:p>
                      <a:pPr indent="-374650" lvl="0" marL="457200" rtl="0" algn="l">
                        <a:spcBef>
                          <a:spcPts val="0"/>
                        </a:spcBef>
                        <a:spcAft>
                          <a:spcPts val="0"/>
                        </a:spcAft>
                        <a:buClr>
                          <a:schemeClr val="dk1"/>
                        </a:buClr>
                        <a:buSzPts val="2300"/>
                        <a:buChar char="-"/>
                      </a:pPr>
                      <a:r>
                        <a:rPr lang="en-GB" sz="2300">
                          <a:solidFill>
                            <a:schemeClr val="dk1"/>
                          </a:solidFill>
                        </a:rPr>
                        <a:t>Reduce plastic waste where possible</a:t>
                      </a:r>
                      <a:endParaRPr sz="2300">
                        <a:solidFill>
                          <a:schemeClr val="dk1"/>
                        </a:solidFill>
                      </a:endParaRPr>
                    </a:p>
                  </a:txBody>
                  <a:tcPr marT="91425" marB="91425" marR="91425" marL="91425"/>
                </a:tc>
              </a:tr>
              <a:tr h="1539450">
                <a:tc>
                  <a:txBody>
                    <a:bodyPr/>
                    <a:lstStyle/>
                    <a:p>
                      <a:pPr indent="0" lvl="0" marL="0" rtl="0" algn="l">
                        <a:spcBef>
                          <a:spcPts val="0"/>
                        </a:spcBef>
                        <a:spcAft>
                          <a:spcPts val="0"/>
                        </a:spcAft>
                        <a:buNone/>
                      </a:pPr>
                      <a:r>
                        <a:rPr lang="en-GB" sz="2300">
                          <a:solidFill>
                            <a:schemeClr val="dk1"/>
                          </a:solidFill>
                        </a:rPr>
                        <a:t>Differential</a:t>
                      </a:r>
                      <a:endParaRPr sz="2300">
                        <a:solidFill>
                          <a:schemeClr val="dk1"/>
                        </a:solidFill>
                      </a:endParaRPr>
                    </a:p>
                    <a:p>
                      <a:pPr indent="-374650" lvl="0" marL="457200" rtl="0" algn="l">
                        <a:spcBef>
                          <a:spcPts val="0"/>
                        </a:spcBef>
                        <a:spcAft>
                          <a:spcPts val="0"/>
                        </a:spcAft>
                        <a:buClr>
                          <a:schemeClr val="dk1"/>
                        </a:buClr>
                        <a:buSzPts val="2300"/>
                        <a:buChar char="-"/>
                      </a:pPr>
                      <a:r>
                        <a:rPr lang="en-GB" sz="2300">
                          <a:solidFill>
                            <a:schemeClr val="dk1"/>
                          </a:solidFill>
                        </a:rPr>
                        <a:t>????</a:t>
                      </a:r>
                      <a:endParaRPr sz="2300">
                        <a:solidFill>
                          <a:schemeClr val="dk1"/>
                        </a:solidFill>
                      </a:endParaRPr>
                    </a:p>
                  </a:txBody>
                  <a:tcPr marT="91425" marB="91425" marR="91425" marL="91425"/>
                </a:tc>
                <a:tc>
                  <a:txBody>
                    <a:bodyPr/>
                    <a:lstStyle/>
                    <a:p>
                      <a:pPr indent="0" lvl="0" marL="0" rtl="0" algn="l">
                        <a:spcBef>
                          <a:spcPts val="0"/>
                        </a:spcBef>
                        <a:spcAft>
                          <a:spcPts val="0"/>
                        </a:spcAft>
                        <a:buNone/>
                      </a:pPr>
                      <a:r>
                        <a:rPr lang="en-GB" sz="2300">
                          <a:solidFill>
                            <a:schemeClr val="dk1"/>
                          </a:solidFill>
                        </a:rPr>
                        <a:t>Oppositional</a:t>
                      </a:r>
                      <a:endParaRPr sz="2300">
                        <a:solidFill>
                          <a:schemeClr val="dk1"/>
                        </a:solidFill>
                      </a:endParaRPr>
                    </a:p>
                    <a:p>
                      <a:pPr indent="-374650" lvl="0" marL="457200" rtl="0" algn="l">
                        <a:spcBef>
                          <a:spcPts val="0"/>
                        </a:spcBef>
                        <a:spcAft>
                          <a:spcPts val="0"/>
                        </a:spcAft>
                        <a:buClr>
                          <a:schemeClr val="dk1"/>
                        </a:buClr>
                        <a:buSzPts val="2300"/>
                        <a:buChar char="-"/>
                      </a:pPr>
                      <a:r>
                        <a:rPr lang="en-GB" sz="2300">
                          <a:solidFill>
                            <a:schemeClr val="dk1"/>
                          </a:solidFill>
                        </a:rPr>
                        <a:t>Climate change deniers</a:t>
                      </a:r>
                      <a:endParaRPr sz="2300">
                        <a:solidFill>
                          <a:schemeClr val="dk1"/>
                        </a:solidFill>
                      </a:endParaRPr>
                    </a:p>
                    <a:p>
                      <a:pPr indent="-374650" lvl="0" marL="457200" rtl="0" algn="l">
                        <a:spcBef>
                          <a:spcPts val="0"/>
                        </a:spcBef>
                        <a:spcAft>
                          <a:spcPts val="0"/>
                        </a:spcAft>
                        <a:buClr>
                          <a:schemeClr val="dk1"/>
                        </a:buClr>
                        <a:buSzPts val="2300"/>
                        <a:buChar char="-"/>
                      </a:pPr>
                      <a:r>
                        <a:rPr lang="en-GB" sz="2300">
                          <a:solidFill>
                            <a:schemeClr val="dk1"/>
                          </a:solidFill>
                        </a:rPr>
                        <a:t>Businesses involved in waste</a:t>
                      </a:r>
                      <a:endParaRPr sz="2300">
                        <a:solidFill>
                          <a:schemeClr val="dk1"/>
                        </a:solidFill>
                      </a:endParaRPr>
                    </a:p>
                  </a:txBody>
                  <a:tcPr marT="91425" marB="91425" marR="91425" marL="914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title"/>
          </p:nvPr>
        </p:nvSpPr>
        <p:spPr>
          <a:xfrm>
            <a:off x="387900" y="458025"/>
            <a:ext cx="8368200" cy="68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i="1" lang="en-GB"/>
              <a:t>Blue Planet II Effect (or the Attenborough Effect?)</a:t>
            </a:r>
            <a:r>
              <a:rPr lang="en-GB"/>
              <a:t> </a:t>
            </a:r>
            <a:endParaRPr/>
          </a:p>
        </p:txBody>
      </p:sp>
      <p:sp>
        <p:nvSpPr>
          <p:cNvPr id="141" name="Google Shape;141;p25"/>
          <p:cNvSpPr txBox="1"/>
          <p:nvPr>
            <p:ph idx="1" type="body"/>
          </p:nvPr>
        </p:nvSpPr>
        <p:spPr>
          <a:xfrm>
            <a:off x="387900" y="1489824"/>
            <a:ext cx="8368200" cy="30789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GB"/>
              <a:t>Seen as a turning point in awareness of plastic pollution - e.g. BBC going plastic free, Waitrose supporting reduction</a:t>
            </a:r>
            <a:endParaRPr/>
          </a:p>
          <a:p>
            <a:pPr indent="-342900" lvl="0" marL="457200" rtl="0" algn="l">
              <a:spcBef>
                <a:spcPts val="0"/>
              </a:spcBef>
              <a:spcAft>
                <a:spcPts val="0"/>
              </a:spcAft>
              <a:buSzPts val="1800"/>
              <a:buChar char="●"/>
            </a:pPr>
            <a:r>
              <a:rPr lang="en-GB"/>
              <a:t>Noticeable</a:t>
            </a:r>
            <a:r>
              <a:rPr lang="en-GB"/>
              <a:t> uptick in applications for Marine Biology courses</a:t>
            </a:r>
            <a:endParaRPr/>
          </a:p>
          <a:p>
            <a:pPr indent="-342900" lvl="0" marL="457200" rtl="0" algn="l">
              <a:spcBef>
                <a:spcPts val="0"/>
              </a:spcBef>
              <a:spcAft>
                <a:spcPts val="0"/>
              </a:spcAft>
              <a:buSzPts val="1800"/>
              <a:buChar char="●"/>
            </a:pPr>
            <a:r>
              <a:rPr lang="en-GB"/>
              <a:t>“</a:t>
            </a:r>
            <a:r>
              <a:rPr lang="en-GB"/>
              <a:t>airing of Blue Planet II was not only linked with a boost in public interest, but also allegedly with changes in plastic consumption behaviors (Collins, 2018), a phenomenon dubbed the “Blue Planet Effect”” But no observed change over time … (</a:t>
            </a:r>
            <a:r>
              <a:rPr lang="en-GB" u="sng">
                <a:solidFill>
                  <a:schemeClr val="hlink"/>
                </a:solidFill>
                <a:hlinkClick r:id="rId3"/>
              </a:rPr>
              <a:t>https://conbio.onlinelibrary.wiley.com/doi/10.1111/csp2.280</a:t>
            </a:r>
            <a:r>
              <a:rPr lang="en-GB"/>
              <a:t>)</a:t>
            </a:r>
            <a:endParaRPr/>
          </a:p>
          <a:p>
            <a:pPr indent="0" lvl="0" marL="0" rtl="0" algn="l">
              <a:spcBef>
                <a:spcPts val="1200"/>
              </a:spcBef>
              <a:spcAft>
                <a:spcPts val="12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Institution</a:t>
            </a:r>
            <a:endParaRPr/>
          </a:p>
        </p:txBody>
      </p:sp>
      <p:sp>
        <p:nvSpPr>
          <p:cNvPr id="147" name="Google Shape;147;p2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a:t>BBC - “inform, educate and entertain”</a:t>
            </a:r>
            <a:endParaRPr/>
          </a:p>
          <a:p>
            <a:pPr indent="0" lvl="0" marL="0" rtl="0" algn="l">
              <a:spcBef>
                <a:spcPts val="1200"/>
              </a:spcBef>
              <a:spcAft>
                <a:spcPts val="0"/>
              </a:spcAft>
              <a:buNone/>
            </a:pPr>
            <a:r>
              <a:rPr lang="en-GB"/>
              <a:t>BUT</a:t>
            </a:r>
            <a:endParaRPr/>
          </a:p>
          <a:p>
            <a:pPr indent="0" lvl="0" marL="0" rtl="0" algn="l">
              <a:spcBef>
                <a:spcPts val="1200"/>
              </a:spcBef>
              <a:spcAft>
                <a:spcPts val="0"/>
              </a:spcAft>
              <a:buNone/>
            </a:pPr>
            <a:r>
              <a:rPr lang="en-GB"/>
              <a:t>Partnerships with broadcasters across the world needed for funding - BBC Natural History Unit, BBC America, Tencent, WDR, France Télévisions and CCTV-9 in partnership with The Open University. </a:t>
            </a:r>
            <a:endParaRPr/>
          </a:p>
          <a:p>
            <a:pPr indent="0" lvl="0" marL="0" rtl="0" algn="l">
              <a:spcBef>
                <a:spcPts val="1200"/>
              </a:spcBef>
              <a:spcAft>
                <a:spcPts val="0"/>
              </a:spcAft>
              <a:buNone/>
            </a:pPr>
            <a:r>
              <a:rPr lang="en-GB"/>
              <a:t>Sold around world to fund other BBC programmes</a:t>
            </a:r>
            <a:endParaRPr/>
          </a:p>
          <a:p>
            <a:pPr indent="0" lvl="0" marL="0" rtl="0" algn="l">
              <a:spcBef>
                <a:spcPts val="1200"/>
              </a:spcBef>
              <a:spcAft>
                <a:spcPts val="1200"/>
              </a:spcAft>
              <a:buNone/>
            </a:pPr>
            <a:r>
              <a:rPr lang="en-GB"/>
              <a:t>Influence of China - expanding TV consumer. Example of Chinese nature programme: </a:t>
            </a:r>
            <a:r>
              <a:rPr lang="en-GB" u="sng">
                <a:solidFill>
                  <a:schemeClr val="hlink"/>
                </a:solidFill>
                <a:hlinkClick r:id="rId3"/>
              </a:rPr>
              <a:t>https://www.youtube.com/watch?v=cMK9l-YoJHg</a:t>
            </a:r>
            <a:r>
              <a:rPr lang="en-GB"/>
              <a:t>)</a:t>
            </a:r>
            <a:r>
              <a:rPr lang="en-GB"/>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Institution</a:t>
            </a:r>
            <a:endParaRPr/>
          </a:p>
        </p:txBody>
      </p:sp>
      <p:sp>
        <p:nvSpPr>
          <p:cNvPr id="153" name="Google Shape;153;p27"/>
          <p:cNvSpPr txBox="1"/>
          <p:nvPr>
            <p:ph idx="1" type="body"/>
          </p:nvPr>
        </p:nvSpPr>
        <p:spPr>
          <a:xfrm>
            <a:off x="387900" y="1489824"/>
            <a:ext cx="8368200" cy="30789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GB"/>
              <a:t>Music by Hans Zimmer - </a:t>
            </a:r>
            <a:r>
              <a:rPr i="1" lang="en-GB"/>
              <a:t>Gladiator, Pirates of the </a:t>
            </a:r>
            <a:r>
              <a:rPr i="1" lang="en-GB"/>
              <a:t>Caribbean, The Dark Knight</a:t>
            </a:r>
            <a:endParaRPr i="1"/>
          </a:p>
          <a:p>
            <a:pPr indent="0" lvl="0" marL="0" rtl="0" algn="l">
              <a:spcBef>
                <a:spcPts val="1200"/>
              </a:spcBef>
              <a:spcAft>
                <a:spcPts val="0"/>
              </a:spcAft>
              <a:buNone/>
            </a:pPr>
            <a:r>
              <a:rPr lang="en-GB"/>
              <a:t>Another </a:t>
            </a:r>
            <a:r>
              <a:rPr lang="en-GB"/>
              <a:t>famous</a:t>
            </a:r>
            <a:r>
              <a:rPr lang="en-GB"/>
              <a:t> face! Use of celebrity in promoting programmes? </a:t>
            </a:r>
            <a:endParaRPr/>
          </a:p>
          <a:p>
            <a:pPr indent="0" lvl="0" marL="0" rtl="0" algn="l">
              <a:spcBef>
                <a:spcPts val="1200"/>
              </a:spcBef>
              <a:spcAft>
                <a:spcPts val="0"/>
              </a:spcAft>
              <a:buNone/>
            </a:pPr>
            <a:r>
              <a:rPr lang="en-GB"/>
              <a:t>Cut fee because he wanted to do it!</a:t>
            </a:r>
            <a:endParaRPr/>
          </a:p>
          <a:p>
            <a:pPr indent="0" lvl="0" marL="0" rtl="0" algn="l">
              <a:spcBef>
                <a:spcPts val="1200"/>
              </a:spcBef>
              <a:spcAft>
                <a:spcPts val="0"/>
              </a:spcAft>
              <a:buNone/>
            </a:pPr>
            <a:r>
              <a:rPr lang="en-GB"/>
              <a:t>Also David Fleming and Jacob Shea - Zimmer collaborators</a:t>
            </a:r>
            <a:endParaRPr/>
          </a:p>
          <a:p>
            <a:pPr indent="0" lvl="0" marL="0" rtl="0" algn="l">
              <a:spcBef>
                <a:spcPts val="1200"/>
              </a:spcBef>
              <a:spcAft>
                <a:spcPts val="0"/>
              </a:spcAft>
              <a:buNone/>
            </a:pPr>
            <a:r>
              <a:rPr lang="en-GB"/>
              <a:t>"With Blue Planet II or any project without scripts or actors talking, the score is all the more forefront and principal to the storytelling. The music must provide a voice for the animals and also complement Sir David as our story guide in the ocean journey."  </a:t>
            </a:r>
            <a:endParaRPr/>
          </a:p>
          <a:p>
            <a:pPr indent="0" lvl="0" marL="0" rtl="0" algn="l">
              <a:spcBef>
                <a:spcPts val="1200"/>
              </a:spcBef>
              <a:spcAft>
                <a:spcPts val="1200"/>
              </a:spcAft>
              <a:buNone/>
            </a:pPr>
            <a:r>
              <a:rPr lang="en-GB" u="sng">
                <a:solidFill>
                  <a:schemeClr val="hlink"/>
                </a:solidFill>
                <a:hlinkClick r:id="rId3"/>
              </a:rPr>
              <a:t>https://www.youtube.com/watch?time_continue=116&amp;v=m9DtfswXhxg</a:t>
            </a:r>
            <a:r>
              <a:rPr lang="en-GB"/>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Institutional Factors</a:t>
            </a:r>
            <a:endParaRPr/>
          </a:p>
        </p:txBody>
      </p:sp>
      <p:sp>
        <p:nvSpPr>
          <p:cNvPr id="159" name="Google Shape;159;p28"/>
          <p:cNvSpPr txBox="1"/>
          <p:nvPr>
            <p:ph idx="1" type="body"/>
          </p:nvPr>
        </p:nvSpPr>
        <p:spPr>
          <a:xfrm>
            <a:off x="387900" y="1489825"/>
            <a:ext cx="3999900" cy="3078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GB"/>
              <a:t>Internal</a:t>
            </a:r>
            <a:endParaRPr/>
          </a:p>
          <a:p>
            <a:pPr indent="-317500" lvl="0" marL="457200" rtl="0" algn="l">
              <a:spcBef>
                <a:spcPts val="1200"/>
              </a:spcBef>
              <a:spcAft>
                <a:spcPts val="0"/>
              </a:spcAft>
              <a:buSzPts val="1400"/>
              <a:buChar char="-"/>
            </a:pPr>
            <a:r>
              <a:rPr lang="en-GB"/>
              <a:t>under the control of those making the film, e.g. budget, cast, location, technology, director, narrator, marketing, etc</a:t>
            </a:r>
            <a:endParaRPr/>
          </a:p>
          <a:p>
            <a:pPr indent="-317500" lvl="0" marL="457200" rtl="0" algn="l">
              <a:spcBef>
                <a:spcPts val="0"/>
              </a:spcBef>
              <a:spcAft>
                <a:spcPts val="0"/>
              </a:spcAft>
              <a:buSzPts val="1400"/>
              <a:buChar char="-"/>
            </a:pPr>
            <a:r>
              <a:rPr lang="en-GB"/>
              <a:t>Budget never officially revealed, estimated to be £23M to £27M</a:t>
            </a:r>
            <a:endParaRPr/>
          </a:p>
          <a:p>
            <a:pPr indent="-317500" lvl="0" marL="457200" rtl="0" algn="l">
              <a:spcBef>
                <a:spcPts val="0"/>
              </a:spcBef>
              <a:spcAft>
                <a:spcPts val="0"/>
              </a:spcAft>
              <a:buSzPts val="1400"/>
              <a:buChar char="-"/>
            </a:pPr>
            <a:r>
              <a:rPr lang="en-GB"/>
              <a:t>4 years to film</a:t>
            </a:r>
            <a:endParaRPr/>
          </a:p>
          <a:p>
            <a:pPr indent="-317500" lvl="0" marL="457200" rtl="0" algn="l">
              <a:spcBef>
                <a:spcPts val="0"/>
              </a:spcBef>
              <a:spcAft>
                <a:spcPts val="0"/>
              </a:spcAft>
              <a:buSzPts val="1400"/>
              <a:buChar char="-"/>
            </a:pPr>
            <a:r>
              <a:rPr lang="en-GB"/>
              <a:t>125 expeditions spanning 39 countries.</a:t>
            </a:r>
            <a:endParaRPr/>
          </a:p>
          <a:p>
            <a:pPr indent="-317500" lvl="0" marL="457200" rtl="0" algn="l">
              <a:spcBef>
                <a:spcPts val="0"/>
              </a:spcBef>
              <a:spcAft>
                <a:spcPts val="0"/>
              </a:spcAft>
              <a:buSzPts val="1400"/>
              <a:buChar char="-"/>
            </a:pPr>
            <a:r>
              <a:rPr lang="en-GB"/>
              <a:t>6,000 hours of underwater diving and over 1,000 hours in submersibles</a:t>
            </a:r>
            <a:endParaRPr/>
          </a:p>
          <a:p>
            <a:pPr indent="-317500" lvl="0" marL="457200" rtl="0" algn="l">
              <a:spcBef>
                <a:spcPts val="0"/>
              </a:spcBef>
              <a:spcAft>
                <a:spcPts val="0"/>
              </a:spcAft>
              <a:buSzPts val="1400"/>
              <a:buChar char="-"/>
            </a:pPr>
            <a:r>
              <a:rPr lang="en-GB"/>
              <a:t>Attenborough’s private production company handles his pay, made £1 million in profit from merchandise</a:t>
            </a:r>
            <a:endParaRPr/>
          </a:p>
        </p:txBody>
      </p:sp>
      <p:sp>
        <p:nvSpPr>
          <p:cNvPr id="160" name="Google Shape;160;p28"/>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GB"/>
              <a:t>External</a:t>
            </a:r>
            <a:endParaRPr/>
          </a:p>
          <a:p>
            <a:pPr indent="-304165" lvl="0" marL="457200" rtl="0" algn="l">
              <a:spcBef>
                <a:spcPts val="1200"/>
              </a:spcBef>
              <a:spcAft>
                <a:spcPts val="0"/>
              </a:spcAft>
              <a:buSzPct val="100000"/>
              <a:buChar char="-"/>
            </a:pPr>
            <a:r>
              <a:rPr lang="en-GB"/>
              <a:t>organisations, individuals or other factors that influence the production, release or reception of media content. These are not under the control of those who make the media content in the first place, e.g. Health and Safety Executive, etc.</a:t>
            </a:r>
            <a:endParaRPr/>
          </a:p>
          <a:p>
            <a:pPr indent="-304165" lvl="0" marL="457200" rtl="0" algn="l">
              <a:spcBef>
                <a:spcPts val="0"/>
              </a:spcBef>
              <a:spcAft>
                <a:spcPts val="0"/>
              </a:spcAft>
              <a:buSzPct val="100000"/>
              <a:buChar char="-"/>
            </a:pPr>
            <a:r>
              <a:rPr lang="en-GB"/>
              <a:t>Watershed is 9pm “Programmes must be family-friendly and suitable for a general audience, especially protecting children from graphic violence, strong language, and sexual content.”</a:t>
            </a:r>
            <a:endParaRPr/>
          </a:p>
          <a:p>
            <a:pPr indent="-304165" lvl="0" marL="457200" rtl="0" algn="l">
              <a:spcBef>
                <a:spcPts val="0"/>
              </a:spcBef>
              <a:spcAft>
                <a:spcPts val="0"/>
              </a:spcAft>
              <a:buSzPct val="100000"/>
              <a:buChar char="-"/>
            </a:pPr>
            <a:r>
              <a:rPr lang="en-GB"/>
              <a:t>BBC Code of Practice </a:t>
            </a:r>
            <a:r>
              <a:rPr lang="en-GB" u="sng">
                <a:solidFill>
                  <a:schemeClr val="hlink"/>
                </a:solidFill>
                <a:hlinkClick r:id="rId3"/>
              </a:rPr>
              <a:t>https://www.bbc.co.uk/commissioning/documents/bbc-code-of-practice-archived.pdf</a:t>
            </a:r>
            <a:r>
              <a:rPr lang="en-GB"/>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9"/>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Making of </a:t>
            </a:r>
            <a:r>
              <a:rPr i="1" lang="en-GB"/>
              <a:t>Blue Planet II</a:t>
            </a:r>
            <a:endParaRPr i="1"/>
          </a:p>
        </p:txBody>
      </p:sp>
      <p:sp>
        <p:nvSpPr>
          <p:cNvPr id="166" name="Google Shape;166;p29"/>
          <p:cNvSpPr txBox="1"/>
          <p:nvPr>
            <p:ph idx="1" type="body"/>
          </p:nvPr>
        </p:nvSpPr>
        <p:spPr>
          <a:xfrm>
            <a:off x="3879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u="sng">
                <a:solidFill>
                  <a:schemeClr val="hlink"/>
                </a:solidFill>
                <a:hlinkClick r:id="rId3"/>
              </a:rPr>
              <a:t>https://www.youtube.com/watch?v=dgwya_Yv_2A&amp;t=15</a:t>
            </a:r>
            <a:r>
              <a:rPr lang="en-GB"/>
              <a:t> </a:t>
            </a:r>
            <a:endParaRPr/>
          </a:p>
        </p:txBody>
      </p:sp>
      <p:sp>
        <p:nvSpPr>
          <p:cNvPr id="167" name="Google Shape;167;p29"/>
          <p:cNvSpPr txBox="1"/>
          <p:nvPr>
            <p:ph idx="2" type="body"/>
          </p:nvPr>
        </p:nvSpPr>
        <p:spPr>
          <a:xfrm>
            <a:off x="4756200" y="1489825"/>
            <a:ext cx="39999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Very long, rather boring, lots of information…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0"/>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Society</a:t>
            </a:r>
            <a:endParaRPr/>
          </a:p>
        </p:txBody>
      </p:sp>
      <p:sp>
        <p:nvSpPr>
          <p:cNvPr id="173" name="Google Shape;173;p30"/>
          <p:cNvSpPr txBox="1"/>
          <p:nvPr>
            <p:ph idx="1" type="body"/>
          </p:nvPr>
        </p:nvSpPr>
        <p:spPr>
          <a:xfrm>
            <a:off x="387900" y="1489824"/>
            <a:ext cx="8368200" cy="30789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GB"/>
              <a:t>Place and time of making - impact afterwards</a:t>
            </a:r>
            <a:endParaRPr/>
          </a:p>
          <a:p>
            <a:pPr indent="0" lvl="0" marL="0" rtl="0" algn="l">
              <a:spcBef>
                <a:spcPts val="1200"/>
              </a:spcBef>
              <a:spcAft>
                <a:spcPts val="0"/>
              </a:spcAft>
              <a:buNone/>
            </a:pPr>
            <a:r>
              <a:rPr lang="en-GB"/>
              <a:t>Can argue led to change in behaviours</a:t>
            </a:r>
            <a:endParaRPr/>
          </a:p>
          <a:p>
            <a:pPr indent="0" lvl="0" marL="0" rtl="0" algn="l">
              <a:spcBef>
                <a:spcPts val="1200"/>
              </a:spcBef>
              <a:spcAft>
                <a:spcPts val="0"/>
              </a:spcAft>
              <a:buNone/>
            </a:pPr>
            <a:r>
              <a:rPr lang="en-GB"/>
              <a:t>#2minutebeachclean,  Marine Conservation Society Beach Cleans, The Great Nurdle Hunt, Earth Day 2018: End Plastic Pollution, #OurBluePlanet, United for Wildlife free online course, Greenpeace Plastics Pledge, Open University OpenLearn courses…</a:t>
            </a:r>
            <a:endParaRPr/>
          </a:p>
          <a:p>
            <a:pPr indent="0" lvl="0" marL="0" rtl="0" algn="l">
              <a:spcBef>
                <a:spcPts val="1200"/>
              </a:spcBef>
              <a:spcAft>
                <a:spcPts val="0"/>
              </a:spcAft>
              <a:buNone/>
            </a:pPr>
            <a:r>
              <a:rPr lang="en-GB"/>
              <a:t>BBC Earth Lab: How Much Plastic Are You Eating? </a:t>
            </a:r>
            <a:r>
              <a:rPr lang="en-GB" u="sng">
                <a:solidFill>
                  <a:schemeClr val="hlink"/>
                </a:solidFill>
                <a:hlinkClick r:id="rId3"/>
              </a:rPr>
              <a:t>https://www.youtube.com/watch?time_continue=7&amp;v=veMdowmPSbw</a:t>
            </a:r>
            <a:r>
              <a:rPr lang="en-GB"/>
              <a:t> </a:t>
            </a:r>
            <a:endParaRPr/>
          </a:p>
          <a:p>
            <a:pPr indent="0" lvl="0" marL="0" rtl="0" algn="l">
              <a:spcBef>
                <a:spcPts val="1200"/>
              </a:spcBef>
              <a:spcAft>
                <a:spcPts val="1200"/>
              </a:spcAft>
              <a:buNone/>
            </a:pPr>
            <a:r>
              <a:rPr lang="en-GB"/>
              <a:t>BUT Made climate change focused episodes optional for international licences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1"/>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Genre - Bill Nichols’ Documentary Modes</a:t>
            </a:r>
            <a:endParaRPr/>
          </a:p>
        </p:txBody>
      </p:sp>
      <p:sp>
        <p:nvSpPr>
          <p:cNvPr id="179" name="Google Shape;179;p31"/>
          <p:cNvSpPr txBox="1"/>
          <p:nvPr>
            <p:ph idx="1" type="body"/>
          </p:nvPr>
        </p:nvSpPr>
        <p:spPr>
          <a:xfrm>
            <a:off x="387900" y="1489824"/>
            <a:ext cx="8368200" cy="30789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GB"/>
              <a:t>1. Expository Mode - This is the most traditional style of documentary, often recognized by a "voice of God" omniscient narrator speaking over the footage.</a:t>
            </a:r>
            <a:endParaRPr/>
          </a:p>
          <a:p>
            <a:pPr indent="0" lvl="0" marL="0" rtl="0" algn="l">
              <a:spcBef>
                <a:spcPts val="1200"/>
              </a:spcBef>
              <a:spcAft>
                <a:spcPts val="0"/>
              </a:spcAft>
              <a:buNone/>
            </a:pPr>
            <a:r>
              <a:rPr lang="en-GB"/>
              <a:t>2. Poetic Mode - This mode steps away from traditional linear storytelling to create an emotional or sensory experience. </a:t>
            </a:r>
            <a:endParaRPr/>
          </a:p>
          <a:p>
            <a:pPr indent="0" lvl="0" marL="0" rtl="0" algn="l">
              <a:spcBef>
                <a:spcPts val="1200"/>
              </a:spcBef>
              <a:spcAft>
                <a:spcPts val="0"/>
              </a:spcAft>
              <a:buNone/>
            </a:pPr>
            <a:r>
              <a:rPr lang="en-GB"/>
              <a:t>3. Observational Mode - Also known as Direct Cinema or Cinéma Vérité, this mode attempts to capture reality as it happens with minimal filmmaker intervention. </a:t>
            </a:r>
            <a:endParaRPr/>
          </a:p>
          <a:p>
            <a:pPr indent="0" lvl="0" marL="0" rtl="0" algn="l">
              <a:spcBef>
                <a:spcPts val="1200"/>
              </a:spcBef>
              <a:spcAft>
                <a:spcPts val="0"/>
              </a:spcAft>
              <a:buNone/>
            </a:pPr>
            <a:r>
              <a:rPr lang="en-GB"/>
              <a:t>4. Participatory Mode - In stark contrast to the observational mode, this style features active engagement between the filmmaker and the subject. </a:t>
            </a:r>
            <a:endParaRPr/>
          </a:p>
          <a:p>
            <a:pPr indent="0" lvl="0" marL="0" rtl="0" algn="l">
              <a:spcBef>
                <a:spcPts val="1200"/>
              </a:spcBef>
              <a:spcAft>
                <a:spcPts val="0"/>
              </a:spcAft>
              <a:buNone/>
            </a:pPr>
            <a:r>
              <a:rPr lang="en-GB"/>
              <a:t>5. Reflexive Mode - This mode acknowledges the constructed nature of documentary filmmaking.</a:t>
            </a:r>
            <a:endParaRPr/>
          </a:p>
          <a:p>
            <a:pPr indent="0" lvl="0" marL="0" rtl="0" algn="l">
              <a:spcBef>
                <a:spcPts val="1200"/>
              </a:spcBef>
              <a:spcAft>
                <a:spcPts val="1200"/>
              </a:spcAft>
              <a:buNone/>
            </a:pPr>
            <a:r>
              <a:rPr lang="en-GB"/>
              <a:t>6. Performative Mode - This mode emphasizes the subjective, emotional experience of the filmmaker.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2"/>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Language - Scene Analysis</a:t>
            </a:r>
            <a:endParaRPr/>
          </a:p>
        </p:txBody>
      </p:sp>
      <p:sp>
        <p:nvSpPr>
          <p:cNvPr id="185" name="Google Shape;185;p32"/>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3500"/>
              <a:t>Camera</a:t>
            </a:r>
            <a:endParaRPr sz="3500"/>
          </a:p>
          <a:p>
            <a:pPr indent="0" lvl="0" marL="0" rtl="0" algn="l">
              <a:spcBef>
                <a:spcPts val="1200"/>
              </a:spcBef>
              <a:spcAft>
                <a:spcPts val="0"/>
              </a:spcAft>
              <a:buNone/>
            </a:pPr>
            <a:r>
              <a:rPr lang="en-GB" sz="3500"/>
              <a:t>Sound</a:t>
            </a:r>
            <a:endParaRPr sz="3500"/>
          </a:p>
          <a:p>
            <a:pPr indent="0" lvl="0" marL="0" rtl="0" algn="l">
              <a:spcBef>
                <a:spcPts val="1200"/>
              </a:spcBef>
              <a:spcAft>
                <a:spcPts val="0"/>
              </a:spcAft>
              <a:buNone/>
            </a:pPr>
            <a:r>
              <a:rPr lang="en-GB" sz="3500"/>
              <a:t>Lighting</a:t>
            </a:r>
            <a:endParaRPr sz="3500"/>
          </a:p>
          <a:p>
            <a:pPr indent="0" lvl="0" marL="0" rtl="0" algn="l">
              <a:spcBef>
                <a:spcPts val="1200"/>
              </a:spcBef>
              <a:spcAft>
                <a:spcPts val="1200"/>
              </a:spcAft>
              <a:buNone/>
            </a:pPr>
            <a:r>
              <a:t/>
            </a:r>
            <a:endParaRPr/>
          </a:p>
        </p:txBody>
      </p:sp>
      <p:sp>
        <p:nvSpPr>
          <p:cNvPr id="186" name="Google Shape;186;p32"/>
          <p:cNvSpPr txBox="1"/>
          <p:nvPr/>
        </p:nvSpPr>
        <p:spPr>
          <a:xfrm>
            <a:off x="4015375" y="2188525"/>
            <a:ext cx="3832800" cy="168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u="sng">
                <a:solidFill>
                  <a:schemeClr val="hlink"/>
                </a:solidFill>
                <a:latin typeface="Roboto"/>
                <a:ea typeface="Roboto"/>
                <a:cs typeface="Roboto"/>
                <a:sym typeface="Roboto"/>
                <a:hlinkClick r:id="rId3"/>
              </a:rPr>
              <a:t>https://www.youtube.com/watch?v=GnMEeiY-IOo</a:t>
            </a:r>
            <a:r>
              <a:rPr lang="en-GB" sz="1800">
                <a:solidFill>
                  <a:schemeClr val="dk1"/>
                </a:solidFill>
                <a:latin typeface="Roboto"/>
                <a:ea typeface="Roboto"/>
                <a:cs typeface="Roboto"/>
                <a:sym typeface="Roboto"/>
              </a:rPr>
              <a:t> </a:t>
            </a:r>
            <a:endParaRPr sz="1800">
              <a:solidFill>
                <a:schemeClr val="dk1"/>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3"/>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Role of the Media</a:t>
            </a:r>
            <a:endParaRPr/>
          </a:p>
        </p:txBody>
      </p:sp>
      <p:sp>
        <p:nvSpPr>
          <p:cNvPr id="192" name="Google Shape;192;p33"/>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Meeting Needs</a:t>
            </a:r>
            <a:endParaRPr/>
          </a:p>
          <a:p>
            <a:pPr indent="0" lvl="0" marL="0" rtl="0" algn="l">
              <a:spcBef>
                <a:spcPts val="1200"/>
              </a:spcBef>
              <a:spcAft>
                <a:spcPts val="0"/>
              </a:spcAft>
              <a:buNone/>
            </a:pPr>
            <a:r>
              <a:rPr lang="en-GB"/>
              <a:t>Achieving Purposes</a:t>
            </a:r>
            <a:endParaRPr/>
          </a:p>
          <a:p>
            <a:pPr indent="0" lvl="0" marL="0" rtl="0" algn="l">
              <a:spcBef>
                <a:spcPts val="1200"/>
              </a:spcBef>
              <a:spcAft>
                <a:spcPts val="0"/>
              </a:spcAft>
              <a:buNone/>
            </a:pPr>
            <a:r>
              <a:rPr lang="en-GB"/>
              <a:t>Influencing Behaviour and Attitudes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GB"/>
              <a:t>N5 - 10 marks (currently - might change in 2027)</a:t>
            </a:r>
            <a:endParaRPr/>
          </a:p>
          <a:p>
            <a:pPr indent="0" lvl="0" marL="0" rtl="0" algn="l">
              <a:spcBef>
                <a:spcPts val="1200"/>
              </a:spcBef>
              <a:spcAft>
                <a:spcPts val="1200"/>
              </a:spcAft>
              <a:buNone/>
            </a:pPr>
            <a:r>
              <a:rPr lang="en-GB"/>
              <a:t>H - 20 marks</a:t>
            </a:r>
            <a:endParaRPr/>
          </a:p>
        </p:txBody>
      </p:sp>
      <p:sp>
        <p:nvSpPr>
          <p:cNvPr id="193" name="Google Shape;193;p33"/>
          <p:cNvSpPr/>
          <p:nvPr/>
        </p:nvSpPr>
        <p:spPr>
          <a:xfrm>
            <a:off x="5678025" y="1149775"/>
            <a:ext cx="3020220" cy="3290976"/>
          </a:xfrm>
          <a:prstGeom prst="irregularSeal1">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700">
                <a:latin typeface="Roboto"/>
                <a:ea typeface="Roboto"/>
                <a:cs typeface="Roboto"/>
                <a:sym typeface="Roboto"/>
              </a:rPr>
              <a:t>Texts also work for other key aspects!</a:t>
            </a:r>
            <a:endParaRPr b="1" sz="1700">
              <a:latin typeface="Roboto"/>
              <a:ea typeface="Roboto"/>
              <a:cs typeface="Roboto"/>
              <a:sym typeface="Robo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4"/>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Role of the Media Ideas</a:t>
            </a:r>
            <a:endParaRPr/>
          </a:p>
        </p:txBody>
      </p:sp>
      <p:sp>
        <p:nvSpPr>
          <p:cNvPr id="199" name="Google Shape;199;p34"/>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graphicFrame>
        <p:nvGraphicFramePr>
          <p:cNvPr id="200" name="Google Shape;200;p34"/>
          <p:cNvGraphicFramePr/>
          <p:nvPr/>
        </p:nvGraphicFramePr>
        <p:xfrm>
          <a:off x="446300" y="1557300"/>
          <a:ext cx="3000000" cy="3000000"/>
        </p:xfrm>
        <a:graphic>
          <a:graphicData uri="http://schemas.openxmlformats.org/drawingml/2006/table">
            <a:tbl>
              <a:tblPr>
                <a:noFill/>
                <a:tableStyleId>{1D71D1AA-0B44-4065-B1C4-C0A10DC0F28B}</a:tableStyleId>
              </a:tblPr>
              <a:tblGrid>
                <a:gridCol w="2455475"/>
                <a:gridCol w="5854325"/>
              </a:tblGrid>
              <a:tr h="381000">
                <a:tc>
                  <a:txBody>
                    <a:bodyPr/>
                    <a:lstStyle/>
                    <a:p>
                      <a:pPr indent="0" lvl="0" marL="0" rtl="0" algn="l">
                        <a:spcBef>
                          <a:spcPts val="0"/>
                        </a:spcBef>
                        <a:spcAft>
                          <a:spcPts val="0"/>
                        </a:spcAft>
                        <a:buNone/>
                      </a:pPr>
                      <a:r>
                        <a:rPr lang="en-GB" sz="1800">
                          <a:solidFill>
                            <a:schemeClr val="dk1"/>
                          </a:solidFill>
                        </a:rPr>
                        <a:t>Meeting Needs</a:t>
                      </a:r>
                      <a:endParaRPr sz="1800">
                        <a:solidFill>
                          <a:schemeClr val="dk1"/>
                        </a:solidFill>
                      </a:endParaRPr>
                    </a:p>
                  </a:txBody>
                  <a:tcPr marT="91425" marB="91425" marR="91425" marL="91425"/>
                </a:tc>
                <a:tc>
                  <a:txBody>
                    <a:bodyPr/>
                    <a:lstStyle/>
                    <a:p>
                      <a:pPr indent="0" lvl="0" marL="0" rtl="0" algn="l">
                        <a:spcBef>
                          <a:spcPts val="0"/>
                        </a:spcBef>
                        <a:spcAft>
                          <a:spcPts val="0"/>
                        </a:spcAft>
                        <a:buNone/>
                      </a:pPr>
                      <a:r>
                        <a:rPr lang="en-GB" sz="1800">
                          <a:solidFill>
                            <a:schemeClr val="dk1"/>
                          </a:solidFill>
                        </a:rPr>
                        <a:t>Public service - learn about nature, conservation, impact of plastic pollution on planet</a:t>
                      </a:r>
                      <a:endParaRPr sz="1800">
                        <a:solidFill>
                          <a:schemeClr val="dk1"/>
                        </a:solidFill>
                      </a:endParaRPr>
                    </a:p>
                  </a:txBody>
                  <a:tcPr marT="91425" marB="91425" marR="91425" marL="91425"/>
                </a:tc>
              </a:tr>
              <a:tr h="381000">
                <a:tc>
                  <a:txBody>
                    <a:bodyPr/>
                    <a:lstStyle/>
                    <a:p>
                      <a:pPr indent="0" lvl="0" marL="0" rtl="0" algn="l">
                        <a:spcBef>
                          <a:spcPts val="0"/>
                        </a:spcBef>
                        <a:spcAft>
                          <a:spcPts val="0"/>
                        </a:spcAft>
                        <a:buNone/>
                      </a:pPr>
                      <a:r>
                        <a:rPr lang="en-GB" sz="1800">
                          <a:solidFill>
                            <a:schemeClr val="dk1"/>
                          </a:solidFill>
                        </a:rPr>
                        <a:t>Achieving Purposes</a:t>
                      </a:r>
                      <a:endParaRPr sz="1800">
                        <a:solidFill>
                          <a:schemeClr val="dk1"/>
                        </a:solidFill>
                      </a:endParaRPr>
                    </a:p>
                  </a:txBody>
                  <a:tcPr marT="91425" marB="91425" marR="91425" marL="91425"/>
                </a:tc>
                <a:tc>
                  <a:txBody>
                    <a:bodyPr/>
                    <a:lstStyle/>
                    <a:p>
                      <a:pPr indent="0" lvl="0" marL="0" rtl="0" algn="l">
                        <a:spcBef>
                          <a:spcPts val="0"/>
                        </a:spcBef>
                        <a:spcAft>
                          <a:spcPts val="0"/>
                        </a:spcAft>
                        <a:buNone/>
                      </a:pPr>
                      <a:r>
                        <a:rPr lang="en-GB" sz="1800">
                          <a:solidFill>
                            <a:schemeClr val="dk1"/>
                          </a:solidFill>
                        </a:rPr>
                        <a:t>Inform, educate &amp; entertain - BBC’s principals! Know more about animals, enjoy the scenery, learn about dangers of plastic </a:t>
                      </a:r>
                      <a:endParaRPr sz="1800">
                        <a:solidFill>
                          <a:schemeClr val="dk1"/>
                        </a:solidFill>
                      </a:endParaRPr>
                    </a:p>
                  </a:txBody>
                  <a:tcPr marT="91425" marB="91425" marR="91425" marL="91425"/>
                </a:tc>
              </a:tr>
              <a:tr h="381000">
                <a:tc>
                  <a:txBody>
                    <a:bodyPr/>
                    <a:lstStyle/>
                    <a:p>
                      <a:pPr indent="0" lvl="0" marL="0" rtl="0" algn="l">
                        <a:spcBef>
                          <a:spcPts val="0"/>
                        </a:spcBef>
                        <a:spcAft>
                          <a:spcPts val="0"/>
                        </a:spcAft>
                        <a:buNone/>
                      </a:pPr>
                      <a:r>
                        <a:rPr lang="en-GB" sz="1800">
                          <a:solidFill>
                            <a:schemeClr val="dk1"/>
                          </a:solidFill>
                        </a:rPr>
                        <a:t>Influencing Behaviour &amp; Attitudes</a:t>
                      </a:r>
                      <a:endParaRPr sz="1800">
                        <a:solidFill>
                          <a:schemeClr val="dk1"/>
                        </a:solidFill>
                      </a:endParaRPr>
                    </a:p>
                  </a:txBody>
                  <a:tcPr marT="91425" marB="91425" marR="91425" marL="91425"/>
                </a:tc>
                <a:tc>
                  <a:txBody>
                    <a:bodyPr/>
                    <a:lstStyle/>
                    <a:p>
                      <a:pPr indent="0" lvl="0" marL="0" rtl="0" algn="l">
                        <a:spcBef>
                          <a:spcPts val="0"/>
                        </a:spcBef>
                        <a:spcAft>
                          <a:spcPts val="0"/>
                        </a:spcAft>
                        <a:buNone/>
                      </a:pPr>
                      <a:r>
                        <a:rPr lang="en-GB" sz="1800">
                          <a:solidFill>
                            <a:schemeClr val="dk1"/>
                          </a:solidFill>
                        </a:rPr>
                        <a:t>Be careful! Reduce/stop plastic waste! Campaign for animal rights!</a:t>
                      </a:r>
                      <a:endParaRPr sz="1800">
                        <a:solidFill>
                          <a:schemeClr val="dk1"/>
                        </a:solidFill>
                      </a:endParaRPr>
                    </a:p>
                  </a:txBody>
                  <a:tcPr marT="91425" marB="91425" marR="91425" marL="914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5"/>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ALSO</a:t>
            </a:r>
            <a:endParaRPr/>
          </a:p>
        </p:txBody>
      </p:sp>
      <p:sp>
        <p:nvSpPr>
          <p:cNvPr id="206" name="Google Shape;206;p35"/>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Louise has complete S2 unit of work with tasks and it is glorious!</a:t>
            </a:r>
            <a:endParaRPr/>
          </a:p>
          <a:p>
            <a:pPr indent="0" lvl="0" marL="0" rtl="0" algn="l">
              <a:spcBef>
                <a:spcPts val="1200"/>
              </a:spcBef>
              <a:spcAft>
                <a:spcPts val="0"/>
              </a:spcAft>
              <a:buNone/>
            </a:pPr>
            <a:r>
              <a:rPr lang="en-GB"/>
              <a:t>N4 English units - tied in with Plastics listening! Used as stimulus for Broadly Discursive.</a:t>
            </a:r>
            <a:endParaRPr/>
          </a:p>
          <a:p>
            <a:pPr indent="0" lvl="0" marL="0" rtl="0" algn="l">
              <a:spcBef>
                <a:spcPts val="1200"/>
              </a:spcBef>
              <a:spcAft>
                <a:spcPts val="1200"/>
              </a:spcAft>
              <a:buNone/>
            </a:pPr>
            <a:r>
              <a:rPr lang="en-GB" u="sng">
                <a:solidFill>
                  <a:schemeClr val="hlink"/>
                </a:solidFill>
                <a:hlinkClick r:id="rId3"/>
              </a:rPr>
              <a:t>https://wildscreen.org/community/teachers-kids/</a:t>
            </a:r>
            <a:r>
              <a:rPr lang="en-GB"/>
              <a:t> - resources for making nature documentaries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6"/>
          <p:cNvSpPr txBox="1"/>
          <p:nvPr>
            <p:ph type="title"/>
          </p:nvPr>
        </p:nvSpPr>
        <p:spPr>
          <a:xfrm>
            <a:off x="387900" y="458025"/>
            <a:ext cx="8368200" cy="6861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GB"/>
              <a:t>For Fun</a:t>
            </a:r>
            <a:endParaRPr/>
          </a:p>
        </p:txBody>
      </p:sp>
      <p:sp>
        <p:nvSpPr>
          <p:cNvPr id="212" name="Google Shape;212;p36"/>
          <p:cNvSpPr txBox="1"/>
          <p:nvPr>
            <p:ph idx="1" type="body"/>
          </p:nvPr>
        </p:nvSpPr>
        <p:spPr>
          <a:xfrm>
            <a:off x="387900" y="1489824"/>
            <a:ext cx="8368200" cy="30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u="sng">
                <a:solidFill>
                  <a:schemeClr val="hlink"/>
                </a:solidFill>
                <a:hlinkClick r:id="rId3"/>
              </a:rPr>
              <a:t>https://www.youtube.com/watch?v=2Njmx-UuU3M&amp;t=706s</a:t>
            </a:r>
            <a:r>
              <a:rPr lang="en-GB"/>
              <a:t> </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GB" u="sng">
                <a:solidFill>
                  <a:schemeClr val="hlink"/>
                </a:solidFill>
                <a:hlinkClick r:id="rId4"/>
              </a:rPr>
              <a:t>https://www.youtube.com/watch?v=B3OjfK0t1XM</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u="sng">
                <a:solidFill>
                  <a:schemeClr val="hlink"/>
                </a:solidFill>
                <a:hlinkClick r:id="rId5"/>
              </a:rPr>
              <a:t>https://www.youtube.com/watch?v=czgc56Vfz4w</a:t>
            </a:r>
            <a:r>
              <a:rPr lang="en-GB"/>
              <a:t>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