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70" r:id="rId5"/>
    <p:sldId id="271" r:id="rId6"/>
    <p:sldId id="260" r:id="rId7"/>
    <p:sldId id="272" r:id="rId8"/>
    <p:sldId id="273" r:id="rId9"/>
    <p:sldId id="261" r:id="rId10"/>
    <p:sldId id="262" r:id="rId11"/>
    <p:sldId id="274" r:id="rId12"/>
    <p:sldId id="275" r:id="rId13"/>
    <p:sldId id="269" r:id="rId14"/>
    <p:sldId id="259" r:id="rId15"/>
    <p:sldId id="263" r:id="rId16"/>
    <p:sldId id="277" r:id="rId17"/>
    <p:sldId id="278" r:id="rId18"/>
    <p:sldId id="264" r:id="rId19"/>
    <p:sldId id="265" r:id="rId20"/>
    <p:sldId id="276" r:id="rId21"/>
    <p:sldId id="266" r:id="rId22"/>
    <p:sldId id="267" r:id="rId23"/>
    <p:sldId id="279" r:id="rId24"/>
    <p:sldId id="280" r:id="rId25"/>
    <p:sldId id="268" r:id="rId26"/>
    <p:sldId id="28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ECB4DE-AF90-46F2-8347-E858F3928CF9}" v="85" dt="2025-09-25T08:57:13.5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llie Addison" userId="93f18899-b57c-4658-bc11-fd59da276614" providerId="ADAL" clId="{FDECB4DE-AF90-46F2-8347-E858F3928CF9}"/>
    <pc:docChg chg="undo custSel addSld modSld sldOrd">
      <pc:chgData name="Callie Addison" userId="93f18899-b57c-4658-bc11-fd59da276614" providerId="ADAL" clId="{FDECB4DE-AF90-46F2-8347-E858F3928CF9}" dt="2025-10-02T09:32:23.706" v="9923" actId="313"/>
      <pc:docMkLst>
        <pc:docMk/>
      </pc:docMkLst>
      <pc:sldChg chg="modSp mod ord">
        <pc:chgData name="Callie Addison" userId="93f18899-b57c-4658-bc11-fd59da276614" providerId="ADAL" clId="{FDECB4DE-AF90-46F2-8347-E858F3928CF9}" dt="2025-09-18T07:31:41.481" v="3456"/>
        <pc:sldMkLst>
          <pc:docMk/>
          <pc:sldMk cId="930613400" sldId="259"/>
        </pc:sldMkLst>
      </pc:sldChg>
      <pc:sldChg chg="addSp modSp mod">
        <pc:chgData name="Callie Addison" userId="93f18899-b57c-4658-bc11-fd59da276614" providerId="ADAL" clId="{FDECB4DE-AF90-46F2-8347-E858F3928CF9}" dt="2025-09-25T08:57:13.564" v="4345" actId="1076"/>
        <pc:sldMkLst>
          <pc:docMk/>
          <pc:sldMk cId="1170664568" sldId="260"/>
        </pc:sldMkLst>
      </pc:sldChg>
      <pc:sldChg chg="modSp mod">
        <pc:chgData name="Callie Addison" userId="93f18899-b57c-4658-bc11-fd59da276614" providerId="ADAL" clId="{FDECB4DE-AF90-46F2-8347-E858F3928CF9}" dt="2025-09-16T10:36:40.732" v="3048" actId="6549"/>
        <pc:sldMkLst>
          <pc:docMk/>
          <pc:sldMk cId="1624444817" sldId="262"/>
        </pc:sldMkLst>
      </pc:sldChg>
      <pc:sldChg chg="addSp modSp mod">
        <pc:chgData name="Callie Addison" userId="93f18899-b57c-4658-bc11-fd59da276614" providerId="ADAL" clId="{FDECB4DE-AF90-46F2-8347-E858F3928CF9}" dt="2025-09-04T13:55:50.311" v="1030" actId="14100"/>
        <pc:sldMkLst>
          <pc:docMk/>
          <pc:sldMk cId="3246739344" sldId="263"/>
        </pc:sldMkLst>
      </pc:sldChg>
      <pc:sldChg chg="addSp delSp modSp mod">
        <pc:chgData name="Callie Addison" userId="93f18899-b57c-4658-bc11-fd59da276614" providerId="ADAL" clId="{FDECB4DE-AF90-46F2-8347-E858F3928CF9}" dt="2025-09-18T09:57:48.119" v="3502" actId="14100"/>
        <pc:sldMkLst>
          <pc:docMk/>
          <pc:sldMk cId="378578635" sldId="264"/>
        </pc:sldMkLst>
      </pc:sldChg>
      <pc:sldChg chg="addSp modSp mod">
        <pc:chgData name="Callie Addison" userId="93f18899-b57c-4658-bc11-fd59da276614" providerId="ADAL" clId="{FDECB4DE-AF90-46F2-8347-E858F3928CF9}" dt="2025-09-17T12:47:42.652" v="3444" actId="20577"/>
        <pc:sldMkLst>
          <pc:docMk/>
          <pc:sldMk cId="3342104979" sldId="265"/>
        </pc:sldMkLst>
      </pc:sldChg>
      <pc:sldChg chg="addSp modSp">
        <pc:chgData name="Callie Addison" userId="93f18899-b57c-4658-bc11-fd59da276614" providerId="ADAL" clId="{FDECB4DE-AF90-46F2-8347-E858F3928CF9}" dt="2025-09-04T13:56:45.676" v="1033" actId="14100"/>
        <pc:sldMkLst>
          <pc:docMk/>
          <pc:sldMk cId="2078910653" sldId="266"/>
        </pc:sldMkLst>
      </pc:sldChg>
      <pc:sldChg chg="addSp modSp">
        <pc:chgData name="Callie Addison" userId="93f18899-b57c-4658-bc11-fd59da276614" providerId="ADAL" clId="{FDECB4DE-AF90-46F2-8347-E858F3928CF9}" dt="2025-09-17T12:48:16.973" v="3447" actId="14100"/>
        <pc:sldMkLst>
          <pc:docMk/>
          <pc:sldMk cId="2802095300" sldId="267"/>
        </pc:sldMkLst>
      </pc:sldChg>
      <pc:sldChg chg="addSp modSp">
        <pc:chgData name="Callie Addison" userId="93f18899-b57c-4658-bc11-fd59da276614" providerId="ADAL" clId="{FDECB4DE-AF90-46F2-8347-E858F3928CF9}" dt="2025-09-17T12:49:25.548" v="3450" actId="14100"/>
        <pc:sldMkLst>
          <pc:docMk/>
          <pc:sldMk cId="3505484646" sldId="268"/>
        </pc:sldMkLst>
      </pc:sldChg>
      <pc:sldChg chg="addSp modSp new mod">
        <pc:chgData name="Callie Addison" userId="93f18899-b57c-4658-bc11-fd59da276614" providerId="ADAL" clId="{FDECB4DE-AF90-46F2-8347-E858F3928CF9}" dt="2025-09-04T13:55:08.910" v="1027" actId="14100"/>
        <pc:sldMkLst>
          <pc:docMk/>
          <pc:sldMk cId="3235484736" sldId="269"/>
        </pc:sldMkLst>
      </pc:sldChg>
      <pc:sldChg chg="modSp new mod">
        <pc:chgData name="Callie Addison" userId="93f18899-b57c-4658-bc11-fd59da276614" providerId="ADAL" clId="{FDECB4DE-AF90-46F2-8347-E858F3928CF9}" dt="2025-09-18T07:56:45.450" v="3460" actId="20577"/>
        <pc:sldMkLst>
          <pc:docMk/>
          <pc:sldMk cId="1917316581" sldId="270"/>
        </pc:sldMkLst>
      </pc:sldChg>
      <pc:sldChg chg="addSp modSp new mod modClrScheme chgLayout">
        <pc:chgData name="Callie Addison" userId="93f18899-b57c-4658-bc11-fd59da276614" providerId="ADAL" clId="{FDECB4DE-AF90-46F2-8347-E858F3928CF9}" dt="2025-09-15T08:42:48.430" v="2373" actId="14100"/>
        <pc:sldMkLst>
          <pc:docMk/>
          <pc:sldMk cId="746841816" sldId="271"/>
        </pc:sldMkLst>
      </pc:sldChg>
      <pc:sldChg chg="modSp new mod ord">
        <pc:chgData name="Callie Addison" userId="93f18899-b57c-4658-bc11-fd59da276614" providerId="ADAL" clId="{FDECB4DE-AF90-46F2-8347-E858F3928CF9}" dt="2025-09-15T08:47:57.441" v="2812" actId="20577"/>
        <pc:sldMkLst>
          <pc:docMk/>
          <pc:sldMk cId="3809823016" sldId="272"/>
        </pc:sldMkLst>
      </pc:sldChg>
      <pc:sldChg chg="modSp new mod">
        <pc:chgData name="Callie Addison" userId="93f18899-b57c-4658-bc11-fd59da276614" providerId="ADAL" clId="{FDECB4DE-AF90-46F2-8347-E858F3928CF9}" dt="2025-09-15T08:49:22.577" v="2987" actId="20577"/>
        <pc:sldMkLst>
          <pc:docMk/>
          <pc:sldMk cId="35819813" sldId="273"/>
        </pc:sldMkLst>
      </pc:sldChg>
      <pc:sldChg chg="modSp new mod">
        <pc:chgData name="Callie Addison" userId="93f18899-b57c-4658-bc11-fd59da276614" providerId="ADAL" clId="{FDECB4DE-AF90-46F2-8347-E858F3928CF9}" dt="2025-09-16T10:39:30.567" v="3160" actId="20577"/>
        <pc:sldMkLst>
          <pc:docMk/>
          <pc:sldMk cId="3390400685" sldId="274"/>
        </pc:sldMkLst>
      </pc:sldChg>
      <pc:sldChg chg="modSp new mod">
        <pc:chgData name="Callie Addison" userId="93f18899-b57c-4658-bc11-fd59da276614" providerId="ADAL" clId="{FDECB4DE-AF90-46F2-8347-E858F3928CF9}" dt="2025-09-17T12:27:43.566" v="3416" actId="20577"/>
        <pc:sldMkLst>
          <pc:docMk/>
          <pc:sldMk cId="3011631467" sldId="275"/>
        </pc:sldMkLst>
      </pc:sldChg>
      <pc:sldChg chg="modSp new mod">
        <pc:chgData name="Callie Addison" userId="93f18899-b57c-4658-bc11-fd59da276614" providerId="ADAL" clId="{FDECB4DE-AF90-46F2-8347-E858F3928CF9}" dt="2025-09-25T08:24:39.470" v="4319" actId="20577"/>
        <pc:sldMkLst>
          <pc:docMk/>
          <pc:sldMk cId="2341904751" sldId="276"/>
        </pc:sldMkLst>
      </pc:sldChg>
      <pc:sldChg chg="modSp new mod">
        <pc:chgData name="Callie Addison" userId="93f18899-b57c-4658-bc11-fd59da276614" providerId="ADAL" clId="{FDECB4DE-AF90-46F2-8347-E858F3928CF9}" dt="2025-09-25T09:17:41.749" v="5865" actId="27636"/>
        <pc:sldMkLst>
          <pc:docMk/>
          <pc:sldMk cId="3971418501" sldId="277"/>
        </pc:sldMkLst>
      </pc:sldChg>
      <pc:sldChg chg="modSp new mod">
        <pc:chgData name="Callie Addison" userId="93f18899-b57c-4658-bc11-fd59da276614" providerId="ADAL" clId="{FDECB4DE-AF90-46F2-8347-E858F3928CF9}" dt="2025-09-25T09:25:14.153" v="6513" actId="20577"/>
        <pc:sldMkLst>
          <pc:docMk/>
          <pc:sldMk cId="890373996" sldId="278"/>
        </pc:sldMkLst>
      </pc:sldChg>
      <pc:sldChg chg="modSp new mod">
        <pc:chgData name="Callie Addison" userId="93f18899-b57c-4658-bc11-fd59da276614" providerId="ADAL" clId="{FDECB4DE-AF90-46F2-8347-E858F3928CF9}" dt="2025-10-02T08:48:28.088" v="7841" actId="20577"/>
        <pc:sldMkLst>
          <pc:docMk/>
          <pc:sldMk cId="3484737644" sldId="279"/>
        </pc:sldMkLst>
      </pc:sldChg>
      <pc:sldChg chg="delSp modSp new mod">
        <pc:chgData name="Callie Addison" userId="93f18899-b57c-4658-bc11-fd59da276614" providerId="ADAL" clId="{FDECB4DE-AF90-46F2-8347-E858F3928CF9}" dt="2025-10-02T09:01:03.431" v="8690" actId="20577"/>
        <pc:sldMkLst>
          <pc:docMk/>
          <pc:sldMk cId="3907393304" sldId="280"/>
        </pc:sldMkLst>
      </pc:sldChg>
      <pc:sldChg chg="delSp modSp new mod">
        <pc:chgData name="Callie Addison" userId="93f18899-b57c-4658-bc11-fd59da276614" providerId="ADAL" clId="{FDECB4DE-AF90-46F2-8347-E858F3928CF9}" dt="2025-10-02T09:32:23.706" v="9923" actId="313"/>
        <pc:sldMkLst>
          <pc:docMk/>
          <pc:sldMk cId="1132105323" sldId="281"/>
        </pc:sldMkLst>
      </pc:sldChg>
    </pc:docChg>
  </pc:docChgLst>
  <pc:docChgLst>
    <pc:chgData name="Callie Addison" userId="93f18899-b57c-4658-bc11-fd59da276614" providerId="ADAL" clId="{E4D56EDC-2D02-4617-AC95-A7FA20C0090E}"/>
    <pc:docChg chg="custSel modSld">
      <pc:chgData name="Callie Addison" userId="93f18899-b57c-4658-bc11-fd59da276614" providerId="ADAL" clId="{E4D56EDC-2D02-4617-AC95-A7FA20C0090E}" dt="2025-11-13T10:08:23.668" v="2" actId="27636"/>
      <pc:docMkLst>
        <pc:docMk/>
      </pc:docMkLst>
      <pc:sldChg chg="modSp mod">
        <pc:chgData name="Callie Addison" userId="93f18899-b57c-4658-bc11-fd59da276614" providerId="ADAL" clId="{E4D56EDC-2D02-4617-AC95-A7FA20C0090E}" dt="2025-11-13T10:08:23.668" v="2" actId="27636"/>
        <pc:sldMkLst>
          <pc:docMk/>
          <pc:sldMk cId="1132105323" sldId="281"/>
        </pc:sldMkLst>
        <pc:spChg chg="mod">
          <ac:chgData name="Callie Addison" userId="93f18899-b57c-4658-bc11-fd59da276614" providerId="ADAL" clId="{E4D56EDC-2D02-4617-AC95-A7FA20C0090E}" dt="2025-11-13T10:08:23.668" v="2" actId="27636"/>
          <ac:spMkLst>
            <pc:docMk/>
            <pc:sldMk cId="1132105323" sldId="281"/>
            <ac:spMk id="3" creationId="{43D2D74C-B273-5F46-E67D-0CFC8EBEBEC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569DEF-989C-478D-A066-DA2B59397571}" type="datetimeFigureOut">
              <a:rPr lang="en-GB" smtClean="0"/>
              <a:t>13/11/2025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D74FAB-DA61-41CF-AEBD-7688FC79BC3E}" type="slidenum">
              <a:rPr lang="en-GB" smtClean="0"/>
              <a:t>‹#›</a:t>
            </a:fld>
            <a:endParaRPr lang="en-GB"/>
          </a:p>
        </p:txBody>
      </p:sp>
    </p:spTree>
    <p:extLst>
      <p:ext uri="{BB962C8B-B14F-4D97-AF65-F5344CB8AC3E}">
        <p14:creationId xmlns:p14="http://schemas.microsoft.com/office/powerpoint/2010/main" val="2245339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D74FAB-DA61-41CF-AEBD-7688FC79BC3E}" type="slidenum">
              <a:rPr lang="en-GB" smtClean="0"/>
              <a:t>6</a:t>
            </a:fld>
            <a:endParaRPr lang="en-GB"/>
          </a:p>
        </p:txBody>
      </p:sp>
    </p:spTree>
    <p:extLst>
      <p:ext uri="{BB962C8B-B14F-4D97-AF65-F5344CB8AC3E}">
        <p14:creationId xmlns:p14="http://schemas.microsoft.com/office/powerpoint/2010/main" val="493591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3A371-A3A3-220F-E15C-8F53A75E55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D1ACDD5-A895-FF8C-E500-5F3835C898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742C1A2-46B9-A543-6035-4DBD0847BB67}"/>
              </a:ext>
            </a:extLst>
          </p:cNvPr>
          <p:cNvSpPr>
            <a:spLocks noGrp="1"/>
          </p:cNvSpPr>
          <p:nvPr>
            <p:ph type="dt" sz="half" idx="10"/>
          </p:nvPr>
        </p:nvSpPr>
        <p:spPr/>
        <p:txBody>
          <a:bodyPr/>
          <a:lstStyle/>
          <a:p>
            <a:fld id="{BCA5C38A-1973-4907-A47B-2851A5AEE8EF}" type="datetimeFigureOut">
              <a:rPr lang="en-GB" smtClean="0"/>
              <a:t>13/11/2025</a:t>
            </a:fld>
            <a:endParaRPr lang="en-GB"/>
          </a:p>
        </p:txBody>
      </p:sp>
      <p:sp>
        <p:nvSpPr>
          <p:cNvPr id="5" name="Footer Placeholder 4">
            <a:extLst>
              <a:ext uri="{FF2B5EF4-FFF2-40B4-BE49-F238E27FC236}">
                <a16:creationId xmlns:a16="http://schemas.microsoft.com/office/drawing/2014/main" id="{35546D9C-36DF-F6FB-D673-F1A17EF1C6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BDA32F-EFAE-253D-38BA-53759502C38B}"/>
              </a:ext>
            </a:extLst>
          </p:cNvPr>
          <p:cNvSpPr>
            <a:spLocks noGrp="1"/>
          </p:cNvSpPr>
          <p:nvPr>
            <p:ph type="sldNum" sz="quarter" idx="12"/>
          </p:nvPr>
        </p:nvSpPr>
        <p:spPr/>
        <p:txBody>
          <a:bodyPr/>
          <a:lstStyle/>
          <a:p>
            <a:fld id="{8D4235EF-C79A-486E-AAB2-9203873A6B62}" type="slidenum">
              <a:rPr lang="en-GB" smtClean="0"/>
              <a:t>‹#›</a:t>
            </a:fld>
            <a:endParaRPr lang="en-GB"/>
          </a:p>
        </p:txBody>
      </p:sp>
    </p:spTree>
    <p:extLst>
      <p:ext uri="{BB962C8B-B14F-4D97-AF65-F5344CB8AC3E}">
        <p14:creationId xmlns:p14="http://schemas.microsoft.com/office/powerpoint/2010/main" val="3861081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A8C52-A9A4-4146-9748-2DEDEC0DA52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1928094-C44C-5263-097B-0F82787EF1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07B66F4-94AA-AF90-0637-2839410125D5}"/>
              </a:ext>
            </a:extLst>
          </p:cNvPr>
          <p:cNvSpPr>
            <a:spLocks noGrp="1"/>
          </p:cNvSpPr>
          <p:nvPr>
            <p:ph type="dt" sz="half" idx="10"/>
          </p:nvPr>
        </p:nvSpPr>
        <p:spPr/>
        <p:txBody>
          <a:bodyPr/>
          <a:lstStyle/>
          <a:p>
            <a:fld id="{BCA5C38A-1973-4907-A47B-2851A5AEE8EF}" type="datetimeFigureOut">
              <a:rPr lang="en-GB" smtClean="0"/>
              <a:t>13/11/2025</a:t>
            </a:fld>
            <a:endParaRPr lang="en-GB"/>
          </a:p>
        </p:txBody>
      </p:sp>
      <p:sp>
        <p:nvSpPr>
          <p:cNvPr id="5" name="Footer Placeholder 4">
            <a:extLst>
              <a:ext uri="{FF2B5EF4-FFF2-40B4-BE49-F238E27FC236}">
                <a16:creationId xmlns:a16="http://schemas.microsoft.com/office/drawing/2014/main" id="{4E903C5A-83FA-B6D6-DB2D-91ED7C6449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25F5E4-CBA9-7426-9155-4745297C174E}"/>
              </a:ext>
            </a:extLst>
          </p:cNvPr>
          <p:cNvSpPr>
            <a:spLocks noGrp="1"/>
          </p:cNvSpPr>
          <p:nvPr>
            <p:ph type="sldNum" sz="quarter" idx="12"/>
          </p:nvPr>
        </p:nvSpPr>
        <p:spPr/>
        <p:txBody>
          <a:bodyPr/>
          <a:lstStyle/>
          <a:p>
            <a:fld id="{8D4235EF-C79A-486E-AAB2-9203873A6B62}" type="slidenum">
              <a:rPr lang="en-GB" smtClean="0"/>
              <a:t>‹#›</a:t>
            </a:fld>
            <a:endParaRPr lang="en-GB"/>
          </a:p>
        </p:txBody>
      </p:sp>
    </p:spTree>
    <p:extLst>
      <p:ext uri="{BB962C8B-B14F-4D97-AF65-F5344CB8AC3E}">
        <p14:creationId xmlns:p14="http://schemas.microsoft.com/office/powerpoint/2010/main" val="1218694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9C135-A24F-D00F-48AF-007F81398D7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4A73FFF-39EE-CF2B-60A2-A7C9DB86F41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6B2379-7292-CDFF-2051-F1D56DB357B3}"/>
              </a:ext>
            </a:extLst>
          </p:cNvPr>
          <p:cNvSpPr>
            <a:spLocks noGrp="1"/>
          </p:cNvSpPr>
          <p:nvPr>
            <p:ph type="dt" sz="half" idx="10"/>
          </p:nvPr>
        </p:nvSpPr>
        <p:spPr/>
        <p:txBody>
          <a:bodyPr/>
          <a:lstStyle/>
          <a:p>
            <a:fld id="{BCA5C38A-1973-4907-A47B-2851A5AEE8EF}" type="datetimeFigureOut">
              <a:rPr lang="en-GB" smtClean="0"/>
              <a:t>13/11/2025</a:t>
            </a:fld>
            <a:endParaRPr lang="en-GB"/>
          </a:p>
        </p:txBody>
      </p:sp>
      <p:sp>
        <p:nvSpPr>
          <p:cNvPr id="5" name="Footer Placeholder 4">
            <a:extLst>
              <a:ext uri="{FF2B5EF4-FFF2-40B4-BE49-F238E27FC236}">
                <a16:creationId xmlns:a16="http://schemas.microsoft.com/office/drawing/2014/main" id="{040EF2C2-0EB5-4C24-CD36-8603F60570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7EC799-FFDF-30C4-1541-EE905D16C743}"/>
              </a:ext>
            </a:extLst>
          </p:cNvPr>
          <p:cNvSpPr>
            <a:spLocks noGrp="1"/>
          </p:cNvSpPr>
          <p:nvPr>
            <p:ph type="sldNum" sz="quarter" idx="12"/>
          </p:nvPr>
        </p:nvSpPr>
        <p:spPr/>
        <p:txBody>
          <a:bodyPr/>
          <a:lstStyle/>
          <a:p>
            <a:fld id="{8D4235EF-C79A-486E-AAB2-9203873A6B62}" type="slidenum">
              <a:rPr lang="en-GB" smtClean="0"/>
              <a:t>‹#›</a:t>
            </a:fld>
            <a:endParaRPr lang="en-GB"/>
          </a:p>
        </p:txBody>
      </p:sp>
    </p:spTree>
    <p:extLst>
      <p:ext uri="{BB962C8B-B14F-4D97-AF65-F5344CB8AC3E}">
        <p14:creationId xmlns:p14="http://schemas.microsoft.com/office/powerpoint/2010/main" val="3949295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68A7C-08BA-C6B8-E213-1620B24AD16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E5BF81B-0A01-D5F2-4856-3B064ECB87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6BC5E29-96A3-D919-E605-BD3E2DB56B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F587FE8-FBF9-CD65-D1F6-F94F8E0F6C70}"/>
              </a:ext>
            </a:extLst>
          </p:cNvPr>
          <p:cNvSpPr>
            <a:spLocks noGrp="1"/>
          </p:cNvSpPr>
          <p:nvPr>
            <p:ph type="dt" sz="half" idx="10"/>
          </p:nvPr>
        </p:nvSpPr>
        <p:spPr/>
        <p:txBody>
          <a:bodyPr/>
          <a:lstStyle/>
          <a:p>
            <a:fld id="{BCA5C38A-1973-4907-A47B-2851A5AEE8EF}" type="datetimeFigureOut">
              <a:rPr lang="en-GB" smtClean="0"/>
              <a:t>13/11/2025</a:t>
            </a:fld>
            <a:endParaRPr lang="en-GB"/>
          </a:p>
        </p:txBody>
      </p:sp>
      <p:sp>
        <p:nvSpPr>
          <p:cNvPr id="6" name="Footer Placeholder 5">
            <a:extLst>
              <a:ext uri="{FF2B5EF4-FFF2-40B4-BE49-F238E27FC236}">
                <a16:creationId xmlns:a16="http://schemas.microsoft.com/office/drawing/2014/main" id="{6F57EEAB-8CBE-140A-343D-E3BAEF254F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94F247E-7D60-4379-82FC-A9C2E3D8E27C}"/>
              </a:ext>
            </a:extLst>
          </p:cNvPr>
          <p:cNvSpPr>
            <a:spLocks noGrp="1"/>
          </p:cNvSpPr>
          <p:nvPr>
            <p:ph type="sldNum" sz="quarter" idx="12"/>
          </p:nvPr>
        </p:nvSpPr>
        <p:spPr/>
        <p:txBody>
          <a:bodyPr/>
          <a:lstStyle/>
          <a:p>
            <a:fld id="{8D4235EF-C79A-486E-AAB2-9203873A6B62}" type="slidenum">
              <a:rPr lang="en-GB" smtClean="0"/>
              <a:t>‹#›</a:t>
            </a:fld>
            <a:endParaRPr lang="en-GB"/>
          </a:p>
        </p:txBody>
      </p:sp>
    </p:spTree>
    <p:extLst>
      <p:ext uri="{BB962C8B-B14F-4D97-AF65-F5344CB8AC3E}">
        <p14:creationId xmlns:p14="http://schemas.microsoft.com/office/powerpoint/2010/main" val="1730839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E5953-4307-F16E-4D6B-FA3CC3DD998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1F3C310-3DB8-A6C0-3928-B4F4345632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219EC51-C29F-93A8-D63A-372D55F540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E512797-C861-C969-4C00-195F3E5003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F3D0FF-6A09-2DF1-62EE-1FF8BAF5D6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3DA6825-F5CB-06BC-2367-3E1207FFC1B9}"/>
              </a:ext>
            </a:extLst>
          </p:cNvPr>
          <p:cNvSpPr>
            <a:spLocks noGrp="1"/>
          </p:cNvSpPr>
          <p:nvPr>
            <p:ph type="dt" sz="half" idx="10"/>
          </p:nvPr>
        </p:nvSpPr>
        <p:spPr/>
        <p:txBody>
          <a:bodyPr/>
          <a:lstStyle/>
          <a:p>
            <a:fld id="{BCA5C38A-1973-4907-A47B-2851A5AEE8EF}" type="datetimeFigureOut">
              <a:rPr lang="en-GB" smtClean="0"/>
              <a:t>13/11/2025</a:t>
            </a:fld>
            <a:endParaRPr lang="en-GB"/>
          </a:p>
        </p:txBody>
      </p:sp>
      <p:sp>
        <p:nvSpPr>
          <p:cNvPr id="8" name="Footer Placeholder 7">
            <a:extLst>
              <a:ext uri="{FF2B5EF4-FFF2-40B4-BE49-F238E27FC236}">
                <a16:creationId xmlns:a16="http://schemas.microsoft.com/office/drawing/2014/main" id="{3F72B419-32B7-6952-845D-9F3A261C4B8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54FF266-5D6D-0BCD-E063-8B5662F0CC24}"/>
              </a:ext>
            </a:extLst>
          </p:cNvPr>
          <p:cNvSpPr>
            <a:spLocks noGrp="1"/>
          </p:cNvSpPr>
          <p:nvPr>
            <p:ph type="sldNum" sz="quarter" idx="12"/>
          </p:nvPr>
        </p:nvSpPr>
        <p:spPr/>
        <p:txBody>
          <a:bodyPr/>
          <a:lstStyle/>
          <a:p>
            <a:fld id="{8D4235EF-C79A-486E-AAB2-9203873A6B62}" type="slidenum">
              <a:rPr lang="en-GB" smtClean="0"/>
              <a:t>‹#›</a:t>
            </a:fld>
            <a:endParaRPr lang="en-GB"/>
          </a:p>
        </p:txBody>
      </p:sp>
    </p:spTree>
    <p:extLst>
      <p:ext uri="{BB962C8B-B14F-4D97-AF65-F5344CB8AC3E}">
        <p14:creationId xmlns:p14="http://schemas.microsoft.com/office/powerpoint/2010/main" val="4285945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7EF88-FF4E-8E53-DECC-9E517211216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46D9988-462C-1BEF-E532-8A60AC4178F9}"/>
              </a:ext>
            </a:extLst>
          </p:cNvPr>
          <p:cNvSpPr>
            <a:spLocks noGrp="1"/>
          </p:cNvSpPr>
          <p:nvPr>
            <p:ph type="dt" sz="half" idx="10"/>
          </p:nvPr>
        </p:nvSpPr>
        <p:spPr/>
        <p:txBody>
          <a:bodyPr/>
          <a:lstStyle/>
          <a:p>
            <a:fld id="{BCA5C38A-1973-4907-A47B-2851A5AEE8EF}" type="datetimeFigureOut">
              <a:rPr lang="en-GB" smtClean="0"/>
              <a:t>13/11/2025</a:t>
            </a:fld>
            <a:endParaRPr lang="en-GB"/>
          </a:p>
        </p:txBody>
      </p:sp>
      <p:sp>
        <p:nvSpPr>
          <p:cNvPr id="4" name="Footer Placeholder 3">
            <a:extLst>
              <a:ext uri="{FF2B5EF4-FFF2-40B4-BE49-F238E27FC236}">
                <a16:creationId xmlns:a16="http://schemas.microsoft.com/office/drawing/2014/main" id="{A0462CBB-4B79-CB6C-3C47-AF6087BEC75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F693524-5A13-868D-A121-B427C8BBE5C5}"/>
              </a:ext>
            </a:extLst>
          </p:cNvPr>
          <p:cNvSpPr>
            <a:spLocks noGrp="1"/>
          </p:cNvSpPr>
          <p:nvPr>
            <p:ph type="sldNum" sz="quarter" idx="12"/>
          </p:nvPr>
        </p:nvSpPr>
        <p:spPr/>
        <p:txBody>
          <a:bodyPr/>
          <a:lstStyle/>
          <a:p>
            <a:fld id="{8D4235EF-C79A-486E-AAB2-9203873A6B62}" type="slidenum">
              <a:rPr lang="en-GB" smtClean="0"/>
              <a:t>‹#›</a:t>
            </a:fld>
            <a:endParaRPr lang="en-GB"/>
          </a:p>
        </p:txBody>
      </p:sp>
    </p:spTree>
    <p:extLst>
      <p:ext uri="{BB962C8B-B14F-4D97-AF65-F5344CB8AC3E}">
        <p14:creationId xmlns:p14="http://schemas.microsoft.com/office/powerpoint/2010/main" val="2674676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DB5207-2F4B-92F1-8560-53A716AED04B}"/>
              </a:ext>
            </a:extLst>
          </p:cNvPr>
          <p:cNvSpPr>
            <a:spLocks noGrp="1"/>
          </p:cNvSpPr>
          <p:nvPr>
            <p:ph type="dt" sz="half" idx="10"/>
          </p:nvPr>
        </p:nvSpPr>
        <p:spPr/>
        <p:txBody>
          <a:bodyPr/>
          <a:lstStyle/>
          <a:p>
            <a:fld id="{BCA5C38A-1973-4907-A47B-2851A5AEE8EF}" type="datetimeFigureOut">
              <a:rPr lang="en-GB" smtClean="0"/>
              <a:t>13/11/2025</a:t>
            </a:fld>
            <a:endParaRPr lang="en-GB"/>
          </a:p>
        </p:txBody>
      </p:sp>
      <p:sp>
        <p:nvSpPr>
          <p:cNvPr id="3" name="Footer Placeholder 2">
            <a:extLst>
              <a:ext uri="{FF2B5EF4-FFF2-40B4-BE49-F238E27FC236}">
                <a16:creationId xmlns:a16="http://schemas.microsoft.com/office/drawing/2014/main" id="{B236A151-CC62-8DAE-35E0-B209C28C275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429195F-F365-44A8-6686-1A2FF3C323D7}"/>
              </a:ext>
            </a:extLst>
          </p:cNvPr>
          <p:cNvSpPr>
            <a:spLocks noGrp="1"/>
          </p:cNvSpPr>
          <p:nvPr>
            <p:ph type="sldNum" sz="quarter" idx="12"/>
          </p:nvPr>
        </p:nvSpPr>
        <p:spPr/>
        <p:txBody>
          <a:bodyPr/>
          <a:lstStyle/>
          <a:p>
            <a:fld id="{8D4235EF-C79A-486E-AAB2-9203873A6B62}" type="slidenum">
              <a:rPr lang="en-GB" smtClean="0"/>
              <a:t>‹#›</a:t>
            </a:fld>
            <a:endParaRPr lang="en-GB"/>
          </a:p>
        </p:txBody>
      </p:sp>
    </p:spTree>
    <p:extLst>
      <p:ext uri="{BB962C8B-B14F-4D97-AF65-F5344CB8AC3E}">
        <p14:creationId xmlns:p14="http://schemas.microsoft.com/office/powerpoint/2010/main" val="4164604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302A3-BF47-3235-5E50-BFD6140358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CC7946A-B1C0-1CC1-44D2-F27AB74521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16EF7E4-EE43-5DD8-3730-E7134DCF4C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887800-81B9-26DA-BC62-57DD8971E30B}"/>
              </a:ext>
            </a:extLst>
          </p:cNvPr>
          <p:cNvSpPr>
            <a:spLocks noGrp="1"/>
          </p:cNvSpPr>
          <p:nvPr>
            <p:ph type="dt" sz="half" idx="10"/>
          </p:nvPr>
        </p:nvSpPr>
        <p:spPr/>
        <p:txBody>
          <a:bodyPr/>
          <a:lstStyle/>
          <a:p>
            <a:fld id="{BCA5C38A-1973-4907-A47B-2851A5AEE8EF}" type="datetimeFigureOut">
              <a:rPr lang="en-GB" smtClean="0"/>
              <a:t>13/11/2025</a:t>
            </a:fld>
            <a:endParaRPr lang="en-GB"/>
          </a:p>
        </p:txBody>
      </p:sp>
      <p:sp>
        <p:nvSpPr>
          <p:cNvPr id="6" name="Footer Placeholder 5">
            <a:extLst>
              <a:ext uri="{FF2B5EF4-FFF2-40B4-BE49-F238E27FC236}">
                <a16:creationId xmlns:a16="http://schemas.microsoft.com/office/drawing/2014/main" id="{0456F7B0-8E8F-16A2-67C2-67921FA6026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B49292-D354-92EF-9004-A6EFB942A5C3}"/>
              </a:ext>
            </a:extLst>
          </p:cNvPr>
          <p:cNvSpPr>
            <a:spLocks noGrp="1"/>
          </p:cNvSpPr>
          <p:nvPr>
            <p:ph type="sldNum" sz="quarter" idx="12"/>
          </p:nvPr>
        </p:nvSpPr>
        <p:spPr/>
        <p:txBody>
          <a:bodyPr/>
          <a:lstStyle/>
          <a:p>
            <a:fld id="{8D4235EF-C79A-486E-AAB2-9203873A6B62}" type="slidenum">
              <a:rPr lang="en-GB" smtClean="0"/>
              <a:t>‹#›</a:t>
            </a:fld>
            <a:endParaRPr lang="en-GB"/>
          </a:p>
        </p:txBody>
      </p:sp>
    </p:spTree>
    <p:extLst>
      <p:ext uri="{BB962C8B-B14F-4D97-AF65-F5344CB8AC3E}">
        <p14:creationId xmlns:p14="http://schemas.microsoft.com/office/powerpoint/2010/main" val="989237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FE665-3998-07D2-9B76-0FDC55FF7C1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2DEB7A0-6D3F-E81D-CA52-38FDB8CE0E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4126F38-0112-5684-6BD9-C1519607C0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401DEA-9A5C-60AD-125A-1A6F2F687280}"/>
              </a:ext>
            </a:extLst>
          </p:cNvPr>
          <p:cNvSpPr>
            <a:spLocks noGrp="1"/>
          </p:cNvSpPr>
          <p:nvPr>
            <p:ph type="dt" sz="half" idx="10"/>
          </p:nvPr>
        </p:nvSpPr>
        <p:spPr/>
        <p:txBody>
          <a:bodyPr/>
          <a:lstStyle/>
          <a:p>
            <a:fld id="{BCA5C38A-1973-4907-A47B-2851A5AEE8EF}" type="datetimeFigureOut">
              <a:rPr lang="en-GB" smtClean="0"/>
              <a:t>13/11/2025</a:t>
            </a:fld>
            <a:endParaRPr lang="en-GB"/>
          </a:p>
        </p:txBody>
      </p:sp>
      <p:sp>
        <p:nvSpPr>
          <p:cNvPr id="6" name="Footer Placeholder 5">
            <a:extLst>
              <a:ext uri="{FF2B5EF4-FFF2-40B4-BE49-F238E27FC236}">
                <a16:creationId xmlns:a16="http://schemas.microsoft.com/office/drawing/2014/main" id="{C5BCE632-1207-B5C9-3A54-C967ED032AA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22B020-B407-A732-F655-6C8B072EBD95}"/>
              </a:ext>
            </a:extLst>
          </p:cNvPr>
          <p:cNvSpPr>
            <a:spLocks noGrp="1"/>
          </p:cNvSpPr>
          <p:nvPr>
            <p:ph type="sldNum" sz="quarter" idx="12"/>
          </p:nvPr>
        </p:nvSpPr>
        <p:spPr/>
        <p:txBody>
          <a:bodyPr/>
          <a:lstStyle/>
          <a:p>
            <a:fld id="{8D4235EF-C79A-486E-AAB2-9203873A6B62}" type="slidenum">
              <a:rPr lang="en-GB" smtClean="0"/>
              <a:t>‹#›</a:t>
            </a:fld>
            <a:endParaRPr lang="en-GB"/>
          </a:p>
        </p:txBody>
      </p:sp>
    </p:spTree>
    <p:extLst>
      <p:ext uri="{BB962C8B-B14F-4D97-AF65-F5344CB8AC3E}">
        <p14:creationId xmlns:p14="http://schemas.microsoft.com/office/powerpoint/2010/main" val="3199006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E7D91-F945-561A-8F65-0D067F17B74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558CA61-45C6-9C96-D693-87F813D9F3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724AAE-5FB4-B40C-867D-1BFF4BBCA157}"/>
              </a:ext>
            </a:extLst>
          </p:cNvPr>
          <p:cNvSpPr>
            <a:spLocks noGrp="1"/>
          </p:cNvSpPr>
          <p:nvPr>
            <p:ph type="dt" sz="half" idx="10"/>
          </p:nvPr>
        </p:nvSpPr>
        <p:spPr/>
        <p:txBody>
          <a:bodyPr/>
          <a:lstStyle/>
          <a:p>
            <a:fld id="{BCA5C38A-1973-4907-A47B-2851A5AEE8EF}" type="datetimeFigureOut">
              <a:rPr lang="en-GB" smtClean="0"/>
              <a:t>13/11/2025</a:t>
            </a:fld>
            <a:endParaRPr lang="en-GB"/>
          </a:p>
        </p:txBody>
      </p:sp>
      <p:sp>
        <p:nvSpPr>
          <p:cNvPr id="5" name="Footer Placeholder 4">
            <a:extLst>
              <a:ext uri="{FF2B5EF4-FFF2-40B4-BE49-F238E27FC236}">
                <a16:creationId xmlns:a16="http://schemas.microsoft.com/office/drawing/2014/main" id="{7ECFC082-B021-E263-9D0E-FDF72FB2CA5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58CEE0-CE36-438B-AB2C-B81CD0DE9FFF}"/>
              </a:ext>
            </a:extLst>
          </p:cNvPr>
          <p:cNvSpPr>
            <a:spLocks noGrp="1"/>
          </p:cNvSpPr>
          <p:nvPr>
            <p:ph type="sldNum" sz="quarter" idx="12"/>
          </p:nvPr>
        </p:nvSpPr>
        <p:spPr/>
        <p:txBody>
          <a:bodyPr/>
          <a:lstStyle/>
          <a:p>
            <a:fld id="{8D4235EF-C79A-486E-AAB2-9203873A6B62}" type="slidenum">
              <a:rPr lang="en-GB" smtClean="0"/>
              <a:t>‹#›</a:t>
            </a:fld>
            <a:endParaRPr lang="en-GB"/>
          </a:p>
        </p:txBody>
      </p:sp>
    </p:spTree>
    <p:extLst>
      <p:ext uri="{BB962C8B-B14F-4D97-AF65-F5344CB8AC3E}">
        <p14:creationId xmlns:p14="http://schemas.microsoft.com/office/powerpoint/2010/main" val="2754366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C2B9B9-9FBD-D38F-21B9-4CBA99C8C71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84C58FE-991B-E542-10E4-541B4A0C9A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6E8EBFC-8749-8D6A-659E-B9B58A0894D2}"/>
              </a:ext>
            </a:extLst>
          </p:cNvPr>
          <p:cNvSpPr>
            <a:spLocks noGrp="1"/>
          </p:cNvSpPr>
          <p:nvPr>
            <p:ph type="dt" sz="half" idx="10"/>
          </p:nvPr>
        </p:nvSpPr>
        <p:spPr/>
        <p:txBody>
          <a:bodyPr/>
          <a:lstStyle/>
          <a:p>
            <a:fld id="{BCA5C38A-1973-4907-A47B-2851A5AEE8EF}" type="datetimeFigureOut">
              <a:rPr lang="en-GB" smtClean="0"/>
              <a:t>13/11/2025</a:t>
            </a:fld>
            <a:endParaRPr lang="en-GB"/>
          </a:p>
        </p:txBody>
      </p:sp>
      <p:sp>
        <p:nvSpPr>
          <p:cNvPr id="5" name="Footer Placeholder 4">
            <a:extLst>
              <a:ext uri="{FF2B5EF4-FFF2-40B4-BE49-F238E27FC236}">
                <a16:creationId xmlns:a16="http://schemas.microsoft.com/office/drawing/2014/main" id="{8B74472B-91B7-CD6E-FDA3-A4CBDC90F8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37CC7EB-0521-76E4-BE3D-6C12CB8400DD}"/>
              </a:ext>
            </a:extLst>
          </p:cNvPr>
          <p:cNvSpPr>
            <a:spLocks noGrp="1"/>
          </p:cNvSpPr>
          <p:nvPr>
            <p:ph type="sldNum" sz="quarter" idx="12"/>
          </p:nvPr>
        </p:nvSpPr>
        <p:spPr/>
        <p:txBody>
          <a:bodyPr/>
          <a:lstStyle/>
          <a:p>
            <a:fld id="{8D4235EF-C79A-486E-AAB2-9203873A6B62}" type="slidenum">
              <a:rPr lang="en-GB" smtClean="0"/>
              <a:t>‹#›</a:t>
            </a:fld>
            <a:endParaRPr lang="en-GB"/>
          </a:p>
        </p:txBody>
      </p:sp>
    </p:spTree>
    <p:extLst>
      <p:ext uri="{BB962C8B-B14F-4D97-AF65-F5344CB8AC3E}">
        <p14:creationId xmlns:p14="http://schemas.microsoft.com/office/powerpoint/2010/main" val="1966411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092DE4-F1F5-9F8C-6EB3-D4EF3839AD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D375FD-574D-E571-6386-C2B0033FCB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FBA271-AD2F-0D5D-63B5-2075E27317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CA5C38A-1973-4907-A47B-2851A5AEE8EF}" type="datetimeFigureOut">
              <a:rPr lang="en-GB" smtClean="0"/>
              <a:t>13/11/2025</a:t>
            </a:fld>
            <a:endParaRPr lang="en-GB"/>
          </a:p>
        </p:txBody>
      </p:sp>
      <p:sp>
        <p:nvSpPr>
          <p:cNvPr id="5" name="Footer Placeholder 4">
            <a:extLst>
              <a:ext uri="{FF2B5EF4-FFF2-40B4-BE49-F238E27FC236}">
                <a16:creationId xmlns:a16="http://schemas.microsoft.com/office/drawing/2014/main" id="{37CF7884-0B98-E36E-A91B-261981CA3F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78BFF96-5825-C96B-CEE8-72BA593BB3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D4235EF-C79A-486E-AAB2-9203873A6B62}" type="slidenum">
              <a:rPr lang="en-GB" smtClean="0"/>
              <a:t>‹#›</a:t>
            </a:fld>
            <a:endParaRPr lang="en-GB"/>
          </a:p>
        </p:txBody>
      </p:sp>
    </p:spTree>
    <p:extLst>
      <p:ext uri="{BB962C8B-B14F-4D97-AF65-F5344CB8AC3E}">
        <p14:creationId xmlns:p14="http://schemas.microsoft.com/office/powerpoint/2010/main" val="1886305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BEA94-B9BD-E573-D9D9-310A35A6945A}"/>
              </a:ext>
            </a:extLst>
          </p:cNvPr>
          <p:cNvSpPr>
            <a:spLocks noGrp="1"/>
          </p:cNvSpPr>
          <p:nvPr>
            <p:ph type="ctrTitle"/>
          </p:nvPr>
        </p:nvSpPr>
        <p:spPr>
          <a:xfrm>
            <a:off x="5257800" y="1122363"/>
            <a:ext cx="5410200" cy="2387600"/>
          </a:xfrm>
        </p:spPr>
        <p:txBody>
          <a:bodyPr/>
          <a:lstStyle/>
          <a:p>
            <a:r>
              <a:rPr lang="en-GB" dirty="0"/>
              <a:t>Sinners (2025)</a:t>
            </a:r>
          </a:p>
        </p:txBody>
      </p:sp>
      <p:sp>
        <p:nvSpPr>
          <p:cNvPr id="3" name="Subtitle 2">
            <a:extLst>
              <a:ext uri="{FF2B5EF4-FFF2-40B4-BE49-F238E27FC236}">
                <a16:creationId xmlns:a16="http://schemas.microsoft.com/office/drawing/2014/main" id="{D1AC05DD-6A3B-107D-125B-8FA5D7FDDC18}"/>
              </a:ext>
            </a:extLst>
          </p:cNvPr>
          <p:cNvSpPr>
            <a:spLocks noGrp="1"/>
          </p:cNvSpPr>
          <p:nvPr>
            <p:ph type="subTitle" idx="1"/>
          </p:nvPr>
        </p:nvSpPr>
        <p:spPr/>
        <p:txBody>
          <a:bodyPr/>
          <a:lstStyle/>
          <a:p>
            <a:endParaRPr lang="en-GB"/>
          </a:p>
        </p:txBody>
      </p:sp>
      <p:pic>
        <p:nvPicPr>
          <p:cNvPr id="1026" name="Picture 2" descr="Sinners A2 Size Movie Poster Wall Art ...">
            <a:extLst>
              <a:ext uri="{FF2B5EF4-FFF2-40B4-BE49-F238E27FC236}">
                <a16:creationId xmlns:a16="http://schemas.microsoft.com/office/drawing/2014/main" id="{306A3F25-75C0-011D-ECA7-63F107B4BC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892"/>
            <a:ext cx="4673320" cy="6933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2058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1DB93-E1BA-E18C-7D15-B80939C3C647}"/>
              </a:ext>
            </a:extLst>
          </p:cNvPr>
          <p:cNvSpPr>
            <a:spLocks noGrp="1"/>
          </p:cNvSpPr>
          <p:nvPr>
            <p:ph type="title"/>
          </p:nvPr>
        </p:nvSpPr>
        <p:spPr/>
        <p:txBody>
          <a:bodyPr/>
          <a:lstStyle/>
          <a:p>
            <a:r>
              <a:rPr lang="en-GB" dirty="0"/>
              <a:t>Key People</a:t>
            </a:r>
          </a:p>
        </p:txBody>
      </p:sp>
      <p:sp>
        <p:nvSpPr>
          <p:cNvPr id="3" name="Content Placeholder 2">
            <a:extLst>
              <a:ext uri="{FF2B5EF4-FFF2-40B4-BE49-F238E27FC236}">
                <a16:creationId xmlns:a16="http://schemas.microsoft.com/office/drawing/2014/main" id="{ED27063F-6672-3C6B-DF4C-1310257FABB7}"/>
              </a:ext>
            </a:extLst>
          </p:cNvPr>
          <p:cNvSpPr>
            <a:spLocks noGrp="1"/>
          </p:cNvSpPr>
          <p:nvPr>
            <p:ph idx="1"/>
          </p:nvPr>
        </p:nvSpPr>
        <p:spPr/>
        <p:txBody>
          <a:bodyPr>
            <a:normAutofit lnSpcReduction="10000"/>
          </a:bodyPr>
          <a:lstStyle/>
          <a:p>
            <a:r>
              <a:rPr lang="en-GB" dirty="0"/>
              <a:t>Directed and Written by Ryan Coogler (</a:t>
            </a:r>
            <a:r>
              <a:rPr lang="en-GB" i="1" dirty="0"/>
              <a:t>Black Panther, Creed</a:t>
            </a:r>
            <a:r>
              <a:rPr lang="en-GB" dirty="0"/>
              <a:t>)</a:t>
            </a:r>
          </a:p>
          <a:p>
            <a:r>
              <a:rPr lang="en-GB" dirty="0"/>
              <a:t>Starring: </a:t>
            </a:r>
          </a:p>
          <a:p>
            <a:pPr lvl="1"/>
            <a:r>
              <a:rPr lang="en-GB" dirty="0"/>
              <a:t>Michael B. Jordan (</a:t>
            </a:r>
            <a:r>
              <a:rPr lang="en-GB" i="1" dirty="0"/>
              <a:t>Black Panther, Creed</a:t>
            </a:r>
            <a:r>
              <a:rPr lang="en-GB" dirty="0"/>
              <a:t>)</a:t>
            </a:r>
          </a:p>
          <a:p>
            <a:pPr lvl="1"/>
            <a:r>
              <a:rPr lang="en-GB" dirty="0"/>
              <a:t>Hailee Steinfeld (</a:t>
            </a:r>
            <a:r>
              <a:rPr lang="en-GB" i="1" dirty="0"/>
              <a:t>Across the </a:t>
            </a:r>
            <a:r>
              <a:rPr lang="en-GB" i="1" dirty="0" err="1"/>
              <a:t>Spiderverse</a:t>
            </a:r>
            <a:r>
              <a:rPr lang="en-GB" i="1" dirty="0"/>
              <a:t>, Hawkeye</a:t>
            </a:r>
            <a:r>
              <a:rPr lang="en-GB" dirty="0"/>
              <a:t>)</a:t>
            </a:r>
          </a:p>
          <a:p>
            <a:pPr lvl="1"/>
            <a:r>
              <a:rPr lang="en-GB" dirty="0"/>
              <a:t>Jack O’Connor (</a:t>
            </a:r>
            <a:r>
              <a:rPr lang="en-GB" i="1" dirty="0"/>
              <a:t>28 Years Later</a:t>
            </a:r>
            <a:r>
              <a:rPr lang="en-GB" dirty="0"/>
              <a:t>, </a:t>
            </a:r>
            <a:r>
              <a:rPr lang="en-GB" i="1" dirty="0"/>
              <a:t>Private Peaceful</a:t>
            </a:r>
            <a:r>
              <a:rPr lang="en-GB" dirty="0"/>
              <a:t>)</a:t>
            </a:r>
          </a:p>
          <a:p>
            <a:pPr lvl="1"/>
            <a:r>
              <a:rPr lang="en-GB" dirty="0" err="1"/>
              <a:t>Wunmi</a:t>
            </a:r>
            <a:r>
              <a:rPr lang="en-GB" dirty="0"/>
              <a:t> </a:t>
            </a:r>
            <a:r>
              <a:rPr lang="en-GB" dirty="0" err="1"/>
              <a:t>Mosaku</a:t>
            </a:r>
            <a:r>
              <a:rPr lang="en-GB" dirty="0"/>
              <a:t> (</a:t>
            </a:r>
            <a:r>
              <a:rPr lang="en-GB" i="1" dirty="0"/>
              <a:t>Deadpool and Wolverine, Lovecraft Country</a:t>
            </a:r>
            <a:r>
              <a:rPr lang="en-GB" dirty="0"/>
              <a:t>)</a:t>
            </a:r>
          </a:p>
          <a:p>
            <a:pPr lvl="1"/>
            <a:r>
              <a:rPr lang="en-GB" dirty="0"/>
              <a:t>Miles Caton (Debut role)</a:t>
            </a:r>
          </a:p>
          <a:p>
            <a:pPr lvl="1"/>
            <a:r>
              <a:rPr lang="en-GB" dirty="0"/>
              <a:t>Jayme Lawson (</a:t>
            </a:r>
            <a:r>
              <a:rPr lang="en-GB" i="1" dirty="0"/>
              <a:t>The Batman (2022), The Woman King</a:t>
            </a:r>
            <a:r>
              <a:rPr lang="en-GB" dirty="0"/>
              <a:t>)</a:t>
            </a:r>
          </a:p>
          <a:p>
            <a:r>
              <a:rPr lang="en-GB" dirty="0"/>
              <a:t>Music by Ludwig Göransson (</a:t>
            </a:r>
            <a:r>
              <a:rPr lang="en-GB" i="1" dirty="0"/>
              <a:t>Black Panther, Creed, Venom</a:t>
            </a:r>
            <a:r>
              <a:rPr lang="en-GB" dirty="0"/>
              <a:t>)</a:t>
            </a:r>
          </a:p>
          <a:p>
            <a:r>
              <a:rPr lang="en-GB" dirty="0"/>
              <a:t>Costume by Ruth E. Carter (</a:t>
            </a:r>
            <a:r>
              <a:rPr lang="en-GB" i="1" dirty="0"/>
              <a:t>Black Panther, Wakanda Forever – </a:t>
            </a:r>
            <a:r>
              <a:rPr lang="en-GB" dirty="0"/>
              <a:t>Oscar winner for each of these)</a:t>
            </a:r>
          </a:p>
        </p:txBody>
      </p:sp>
    </p:spTree>
    <p:extLst>
      <p:ext uri="{BB962C8B-B14F-4D97-AF65-F5344CB8AC3E}">
        <p14:creationId xmlns:p14="http://schemas.microsoft.com/office/powerpoint/2010/main" val="2398668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7384E-C9C3-1185-C0B2-53A4C533A491}"/>
              </a:ext>
            </a:extLst>
          </p:cNvPr>
          <p:cNvSpPr>
            <a:spLocks noGrp="1"/>
          </p:cNvSpPr>
          <p:nvPr>
            <p:ph type="title"/>
          </p:nvPr>
        </p:nvSpPr>
        <p:spPr/>
        <p:txBody>
          <a:bodyPr/>
          <a:lstStyle/>
          <a:p>
            <a:r>
              <a:rPr lang="en-GB" dirty="0"/>
              <a:t>Key Info</a:t>
            </a:r>
          </a:p>
        </p:txBody>
      </p:sp>
      <p:sp>
        <p:nvSpPr>
          <p:cNvPr id="3" name="Content Placeholder 2">
            <a:extLst>
              <a:ext uri="{FF2B5EF4-FFF2-40B4-BE49-F238E27FC236}">
                <a16:creationId xmlns:a16="http://schemas.microsoft.com/office/drawing/2014/main" id="{5BD9ADC4-BA05-9334-7C37-FE2FBE70C420}"/>
              </a:ext>
            </a:extLst>
          </p:cNvPr>
          <p:cNvSpPr>
            <a:spLocks noGrp="1"/>
          </p:cNvSpPr>
          <p:nvPr>
            <p:ph idx="1"/>
          </p:nvPr>
        </p:nvSpPr>
        <p:spPr>
          <a:xfrm>
            <a:off x="838200" y="1404257"/>
            <a:ext cx="10515600" cy="4855029"/>
          </a:xfrm>
        </p:spPr>
        <p:txBody>
          <a:bodyPr>
            <a:normAutofit fontScale="92500" lnSpcReduction="10000"/>
          </a:bodyPr>
          <a:lstStyle/>
          <a:p>
            <a:r>
              <a:rPr lang="en-GB" dirty="0"/>
              <a:t>Theatrical Release: 16</a:t>
            </a:r>
            <a:r>
              <a:rPr lang="en-GB" baseline="30000" dirty="0"/>
              <a:t>th</a:t>
            </a:r>
            <a:r>
              <a:rPr lang="en-GB" dirty="0"/>
              <a:t> April 2025 (18/04/2025 UK)</a:t>
            </a:r>
          </a:p>
          <a:p>
            <a:r>
              <a:rPr lang="en-GB" dirty="0"/>
              <a:t>15 Age Rating</a:t>
            </a:r>
          </a:p>
          <a:p>
            <a:r>
              <a:rPr lang="en-GB" dirty="0"/>
              <a:t>Production Companies: Warner Bros, Domain Entertainment, Proximity Media</a:t>
            </a:r>
          </a:p>
          <a:p>
            <a:r>
              <a:rPr lang="en-GB" dirty="0"/>
              <a:t>Budget: $90,000,000</a:t>
            </a:r>
          </a:p>
          <a:p>
            <a:r>
              <a:rPr lang="en-GB" dirty="0"/>
              <a:t>Box Office: Opening weekend US &amp; Canada $48,007,468, Gross worldwide $366,678,513</a:t>
            </a:r>
          </a:p>
          <a:p>
            <a:r>
              <a:rPr lang="en-GB" dirty="0"/>
              <a:t>Nominations: 6 Astra Awards, 2 Critics’ Choice Awards, 4 Golden Trailer Awards. Nominated for 19 other awards to date. </a:t>
            </a:r>
          </a:p>
          <a:p>
            <a:r>
              <a:rPr lang="en-GB" dirty="0"/>
              <a:t>In exchange for the distribution rights to the film, Coogler was asking studios for first-dollar gross, final cut privilege, and ownership of the film twenty-five years after its release.</a:t>
            </a:r>
          </a:p>
        </p:txBody>
      </p:sp>
    </p:spTree>
    <p:extLst>
      <p:ext uri="{BB962C8B-B14F-4D97-AF65-F5344CB8AC3E}">
        <p14:creationId xmlns:p14="http://schemas.microsoft.com/office/powerpoint/2010/main" val="2315268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7F1F0-4704-14E0-0A07-4A4490F9E8D1}"/>
              </a:ext>
            </a:extLst>
          </p:cNvPr>
          <p:cNvSpPr>
            <a:spLocks noGrp="1"/>
          </p:cNvSpPr>
          <p:nvPr>
            <p:ph type="title"/>
          </p:nvPr>
        </p:nvSpPr>
        <p:spPr/>
        <p:txBody>
          <a:bodyPr/>
          <a:lstStyle/>
          <a:p>
            <a:r>
              <a:rPr lang="en-GB" dirty="0"/>
              <a:t>Narrative - Propp</a:t>
            </a:r>
          </a:p>
        </p:txBody>
      </p:sp>
      <p:sp>
        <p:nvSpPr>
          <p:cNvPr id="3" name="Content Placeholder 2">
            <a:extLst>
              <a:ext uri="{FF2B5EF4-FFF2-40B4-BE49-F238E27FC236}">
                <a16:creationId xmlns:a16="http://schemas.microsoft.com/office/drawing/2014/main" id="{204F7226-F61D-0962-75A8-7530BCBECB1C}"/>
              </a:ext>
            </a:extLst>
          </p:cNvPr>
          <p:cNvSpPr>
            <a:spLocks noGrp="1"/>
          </p:cNvSpPr>
          <p:nvPr>
            <p:ph idx="1"/>
          </p:nvPr>
        </p:nvSpPr>
        <p:spPr>
          <a:xfrm>
            <a:off x="838200" y="1273628"/>
            <a:ext cx="10515600" cy="5442857"/>
          </a:xfrm>
        </p:spPr>
        <p:txBody>
          <a:bodyPr>
            <a:normAutofit fontScale="92500" lnSpcReduction="10000"/>
          </a:bodyPr>
          <a:lstStyle/>
          <a:p>
            <a:r>
              <a:rPr lang="en-GB" dirty="0"/>
              <a:t>In Propp’s Narrative Theory, characters are sorted into narrative archetypes that they fulfil. </a:t>
            </a:r>
          </a:p>
          <a:p>
            <a:r>
              <a:rPr lang="en-GB" dirty="0"/>
              <a:t>These are:</a:t>
            </a:r>
          </a:p>
          <a:p>
            <a:pPr lvl="1"/>
            <a:r>
              <a:rPr lang="en-GB" dirty="0"/>
              <a:t>Prize – what both the Hero and the Villain are striving for. Also known as the Princess. Can also be an object or place. </a:t>
            </a:r>
          </a:p>
          <a:p>
            <a:pPr lvl="1"/>
            <a:r>
              <a:rPr lang="en-GB" dirty="0"/>
              <a:t>Hero – the protagonist, attempts to repair the problems in the story. Typically wins the prize.</a:t>
            </a:r>
          </a:p>
          <a:p>
            <a:pPr lvl="1"/>
            <a:r>
              <a:rPr lang="en-GB" dirty="0"/>
              <a:t>Villain – attempts to stop the hero in their quest. Is ultimately defeated. Does not win the Prize.</a:t>
            </a:r>
          </a:p>
          <a:p>
            <a:pPr lvl="1"/>
            <a:r>
              <a:rPr lang="en-GB" dirty="0"/>
              <a:t>Helper – a sidekick of sorts. Helps the Hero on their quest. Often helps to save the Hero from a perilous situation.</a:t>
            </a:r>
          </a:p>
          <a:p>
            <a:pPr lvl="1"/>
            <a:r>
              <a:rPr lang="en-GB" dirty="0"/>
              <a:t>Donor – provides the Hero with something essential to help them achieve their goal.</a:t>
            </a:r>
          </a:p>
          <a:p>
            <a:pPr lvl="1"/>
            <a:r>
              <a:rPr lang="en-GB" dirty="0"/>
              <a:t>Dispatcher – sets the Hero on their quest. Typically recognises the disruption before anyone else.</a:t>
            </a:r>
          </a:p>
          <a:p>
            <a:pPr lvl="1"/>
            <a:r>
              <a:rPr lang="en-GB" dirty="0"/>
              <a:t>False Hero – may appear as being a good guy but disrupts the Hero’s progress.</a:t>
            </a:r>
          </a:p>
        </p:txBody>
      </p:sp>
    </p:spTree>
    <p:extLst>
      <p:ext uri="{BB962C8B-B14F-4D97-AF65-F5344CB8AC3E}">
        <p14:creationId xmlns:p14="http://schemas.microsoft.com/office/powerpoint/2010/main" val="1917316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422CD-F34D-FF0D-7B7A-CD413AF3EAB9}"/>
              </a:ext>
            </a:extLst>
          </p:cNvPr>
          <p:cNvSpPr>
            <a:spLocks noGrp="1"/>
          </p:cNvSpPr>
          <p:nvPr>
            <p:ph type="title"/>
          </p:nvPr>
        </p:nvSpPr>
        <p:spPr/>
        <p:txBody>
          <a:bodyPr/>
          <a:lstStyle/>
          <a:p>
            <a:r>
              <a:rPr lang="en-GB" dirty="0"/>
              <a:t>Narrative - Propp</a:t>
            </a:r>
          </a:p>
        </p:txBody>
      </p:sp>
      <p:sp>
        <p:nvSpPr>
          <p:cNvPr id="3" name="Content Placeholder 2">
            <a:extLst>
              <a:ext uri="{FF2B5EF4-FFF2-40B4-BE49-F238E27FC236}">
                <a16:creationId xmlns:a16="http://schemas.microsoft.com/office/drawing/2014/main" id="{EA6A25FF-6A63-D061-9B46-ED3013D821EC}"/>
              </a:ext>
            </a:extLst>
          </p:cNvPr>
          <p:cNvSpPr>
            <a:spLocks noGrp="1"/>
          </p:cNvSpPr>
          <p:nvPr>
            <p:ph sz="half" idx="1"/>
          </p:nvPr>
        </p:nvSpPr>
        <p:spPr>
          <a:xfrm>
            <a:off x="838200" y="2231569"/>
            <a:ext cx="5181600" cy="4114802"/>
          </a:xfrm>
        </p:spPr>
        <p:txBody>
          <a:bodyPr>
            <a:normAutofit fontScale="85000" lnSpcReduction="20000"/>
          </a:bodyPr>
          <a:lstStyle/>
          <a:p>
            <a:r>
              <a:rPr lang="en-GB" dirty="0"/>
              <a:t>Hero</a:t>
            </a:r>
          </a:p>
          <a:p>
            <a:r>
              <a:rPr lang="en-GB" dirty="0"/>
              <a:t>Villain</a:t>
            </a:r>
          </a:p>
          <a:p>
            <a:r>
              <a:rPr lang="en-GB" dirty="0"/>
              <a:t>Prize</a:t>
            </a:r>
          </a:p>
          <a:p>
            <a:r>
              <a:rPr lang="en-GB" dirty="0"/>
              <a:t>Dispatcher</a:t>
            </a:r>
          </a:p>
          <a:p>
            <a:r>
              <a:rPr lang="en-GB" dirty="0"/>
              <a:t>Donor</a:t>
            </a:r>
          </a:p>
          <a:p>
            <a:r>
              <a:rPr lang="en-GB" dirty="0"/>
              <a:t>Helper</a:t>
            </a:r>
          </a:p>
          <a:p>
            <a:r>
              <a:rPr lang="en-GB" dirty="0"/>
              <a:t>False Hero</a:t>
            </a:r>
          </a:p>
        </p:txBody>
      </p:sp>
      <p:sp>
        <p:nvSpPr>
          <p:cNvPr id="4" name="Content Placeholder 3">
            <a:extLst>
              <a:ext uri="{FF2B5EF4-FFF2-40B4-BE49-F238E27FC236}">
                <a16:creationId xmlns:a16="http://schemas.microsoft.com/office/drawing/2014/main" id="{BBA6E54D-4B95-43FD-D880-708871A1AC57}"/>
              </a:ext>
            </a:extLst>
          </p:cNvPr>
          <p:cNvSpPr>
            <a:spLocks noGrp="1"/>
          </p:cNvSpPr>
          <p:nvPr>
            <p:ph sz="half" idx="2"/>
          </p:nvPr>
        </p:nvSpPr>
        <p:spPr>
          <a:xfrm>
            <a:off x="6172200" y="2231569"/>
            <a:ext cx="5181600" cy="3945393"/>
          </a:xfrm>
        </p:spPr>
        <p:txBody>
          <a:bodyPr>
            <a:normAutofit fontScale="85000" lnSpcReduction="20000"/>
          </a:bodyPr>
          <a:lstStyle/>
          <a:p>
            <a:r>
              <a:rPr lang="en-GB" dirty="0"/>
              <a:t>Sammie</a:t>
            </a:r>
          </a:p>
          <a:p>
            <a:r>
              <a:rPr lang="en-GB" dirty="0"/>
              <a:t>Smoke</a:t>
            </a:r>
          </a:p>
          <a:p>
            <a:r>
              <a:rPr lang="en-GB" dirty="0"/>
              <a:t>Stack</a:t>
            </a:r>
          </a:p>
          <a:p>
            <a:r>
              <a:rPr lang="en-GB" dirty="0"/>
              <a:t>Mary</a:t>
            </a:r>
          </a:p>
          <a:p>
            <a:r>
              <a:rPr lang="en-GB" dirty="0"/>
              <a:t>Annie</a:t>
            </a:r>
          </a:p>
          <a:p>
            <a:r>
              <a:rPr lang="en-GB" dirty="0"/>
              <a:t>Delta Slim</a:t>
            </a:r>
          </a:p>
          <a:p>
            <a:r>
              <a:rPr lang="en-GB" dirty="0"/>
              <a:t>Pearline</a:t>
            </a:r>
          </a:p>
          <a:p>
            <a:r>
              <a:rPr lang="en-GB" dirty="0"/>
              <a:t>Grace</a:t>
            </a:r>
          </a:p>
          <a:p>
            <a:r>
              <a:rPr lang="en-GB" dirty="0"/>
              <a:t>Remmick</a:t>
            </a:r>
          </a:p>
          <a:p>
            <a:r>
              <a:rPr lang="en-GB" dirty="0"/>
              <a:t>The Klan</a:t>
            </a:r>
          </a:p>
        </p:txBody>
      </p:sp>
      <p:sp>
        <p:nvSpPr>
          <p:cNvPr id="5" name="TextBox 4">
            <a:extLst>
              <a:ext uri="{FF2B5EF4-FFF2-40B4-BE49-F238E27FC236}">
                <a16:creationId xmlns:a16="http://schemas.microsoft.com/office/drawing/2014/main" id="{0F8C5A7C-1DE1-0F93-A10A-CA8A84AB9FC7}"/>
              </a:ext>
            </a:extLst>
          </p:cNvPr>
          <p:cNvSpPr txBox="1"/>
          <p:nvPr/>
        </p:nvSpPr>
        <p:spPr>
          <a:xfrm>
            <a:off x="838200" y="1567543"/>
            <a:ext cx="10602686" cy="523220"/>
          </a:xfrm>
          <a:prstGeom prst="rect">
            <a:avLst/>
          </a:prstGeom>
          <a:noFill/>
        </p:spPr>
        <p:txBody>
          <a:bodyPr wrap="square" rtlCol="0">
            <a:spAutoFit/>
          </a:bodyPr>
          <a:lstStyle/>
          <a:p>
            <a:r>
              <a:rPr lang="en-GB" sz="2800" dirty="0"/>
              <a:t>For Sinners, sort the following characters into the correct role:</a:t>
            </a:r>
          </a:p>
        </p:txBody>
      </p:sp>
    </p:spTree>
    <p:extLst>
      <p:ext uri="{BB962C8B-B14F-4D97-AF65-F5344CB8AC3E}">
        <p14:creationId xmlns:p14="http://schemas.microsoft.com/office/powerpoint/2010/main" val="746841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5C30C-4823-1E69-5E93-A462C286D715}"/>
              </a:ext>
            </a:extLst>
          </p:cNvPr>
          <p:cNvSpPr>
            <a:spLocks noGrp="1"/>
          </p:cNvSpPr>
          <p:nvPr>
            <p:ph type="title"/>
          </p:nvPr>
        </p:nvSpPr>
        <p:spPr/>
        <p:txBody>
          <a:bodyPr/>
          <a:lstStyle/>
          <a:p>
            <a:r>
              <a:rPr lang="en-GB" dirty="0"/>
              <a:t>Narrative - Propp</a:t>
            </a:r>
          </a:p>
        </p:txBody>
      </p:sp>
      <p:sp>
        <p:nvSpPr>
          <p:cNvPr id="3" name="Content Placeholder 2">
            <a:extLst>
              <a:ext uri="{FF2B5EF4-FFF2-40B4-BE49-F238E27FC236}">
                <a16:creationId xmlns:a16="http://schemas.microsoft.com/office/drawing/2014/main" id="{60F31DDD-A4A4-A834-1ADC-6DB061397C27}"/>
              </a:ext>
            </a:extLst>
          </p:cNvPr>
          <p:cNvSpPr>
            <a:spLocks noGrp="1"/>
          </p:cNvSpPr>
          <p:nvPr>
            <p:ph idx="1"/>
          </p:nvPr>
        </p:nvSpPr>
        <p:spPr/>
        <p:txBody>
          <a:bodyPr/>
          <a:lstStyle/>
          <a:p>
            <a:pPr fontAlgn="base"/>
            <a:r>
              <a:rPr lang="en-GB" dirty="0"/>
              <a:t>Sammie = prize</a:t>
            </a:r>
          </a:p>
          <a:p>
            <a:pPr fontAlgn="base"/>
            <a:r>
              <a:rPr lang="en-GB" dirty="0"/>
              <a:t>Remmick/Klan = villain </a:t>
            </a:r>
          </a:p>
          <a:p>
            <a:pPr fontAlgn="base"/>
            <a:r>
              <a:rPr lang="en-GB" dirty="0"/>
              <a:t>Smoke = hero</a:t>
            </a:r>
          </a:p>
          <a:p>
            <a:pPr fontAlgn="base"/>
            <a:r>
              <a:rPr lang="en-GB" dirty="0"/>
              <a:t>Annie = dispatcher</a:t>
            </a:r>
          </a:p>
          <a:p>
            <a:pPr fontAlgn="base"/>
            <a:r>
              <a:rPr lang="en-GB" dirty="0"/>
              <a:t>Stack/Mary = false hero</a:t>
            </a:r>
          </a:p>
          <a:p>
            <a:pPr fontAlgn="base"/>
            <a:r>
              <a:rPr lang="en-GB" dirty="0"/>
              <a:t>Slim = helper</a:t>
            </a:r>
          </a:p>
          <a:p>
            <a:pPr fontAlgn="base"/>
            <a:r>
              <a:rPr lang="en-GB" dirty="0"/>
              <a:t>Pearline/ Grace = donor</a:t>
            </a:r>
          </a:p>
          <a:p>
            <a:endParaRPr lang="en-GB" dirty="0"/>
          </a:p>
        </p:txBody>
      </p:sp>
      <p:pic>
        <p:nvPicPr>
          <p:cNvPr id="2050" name="Picture 2" descr="Sammie Moore in Ryan Coogler's 'Sinners ...">
            <a:extLst>
              <a:ext uri="{FF2B5EF4-FFF2-40B4-BE49-F238E27FC236}">
                <a16:creationId xmlns:a16="http://schemas.microsoft.com/office/drawing/2014/main" id="{F3117F10-430E-5847-1064-CF8B16E9FD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8816" y="-21134"/>
            <a:ext cx="2095500" cy="21907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ehind the scenes shots of the vampire Remmick from Sinners : r/vampires">
            <a:extLst>
              <a:ext uri="{FF2B5EF4-FFF2-40B4-BE49-F238E27FC236}">
                <a16:creationId xmlns:a16="http://schemas.microsoft.com/office/drawing/2014/main" id="{4BEE63A3-E7AC-2051-F10F-43BE2C66E2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2564" y="-19844"/>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Ku Klux Klan (Sinners) | Villains Wiki ...">
            <a:extLst>
              <a:ext uri="{FF2B5EF4-FFF2-40B4-BE49-F238E27FC236}">
                <a16:creationId xmlns:a16="http://schemas.microsoft.com/office/drawing/2014/main" id="{39BF223A-CB1B-023B-81A5-9A89ED091B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14098" y="-19844"/>
            <a:ext cx="2990850" cy="15335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Elijah &quot;Smoke&quot; Moore | Heroes Wiki | Fandom">
            <a:extLst>
              <a:ext uri="{FF2B5EF4-FFF2-40B4-BE49-F238E27FC236}">
                <a16:creationId xmlns:a16="http://schemas.microsoft.com/office/drawing/2014/main" id="{1E6666C8-BE27-CCE9-46E5-74CFB959E27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76155" y="1513681"/>
            <a:ext cx="1933575" cy="23622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Sinners' Star Wunmi Mosaku on Playing ...">
            <a:extLst>
              <a:ext uri="{FF2B5EF4-FFF2-40B4-BE49-F238E27FC236}">
                <a16:creationId xmlns:a16="http://schemas.microsoft.com/office/drawing/2014/main" id="{A1EF8EA1-8C29-E428-B579-DB971901E1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51481" y="1761278"/>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Stack (Sinners) | Villains Wiki | Fandom">
            <a:extLst>
              <a:ext uri="{FF2B5EF4-FFF2-40B4-BE49-F238E27FC236}">
                <a16:creationId xmlns:a16="http://schemas.microsoft.com/office/drawing/2014/main" id="{DCAB22FD-2429-730C-7AF1-1223E90948F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15925" y="1723231"/>
            <a:ext cx="1692461" cy="2190750"/>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Hailee Steinfeld's Mary In 'Sinners ...">
            <a:extLst>
              <a:ext uri="{FF2B5EF4-FFF2-40B4-BE49-F238E27FC236}">
                <a16:creationId xmlns:a16="http://schemas.microsoft.com/office/drawing/2014/main" id="{5C838B15-6BD3-0BCF-F71B-D2A61A4283D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56980" y="3791744"/>
            <a:ext cx="2952750" cy="1552575"/>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Nah I Wish I Could Delta Slim GIF - Nah ...">
            <a:extLst>
              <a:ext uri="{FF2B5EF4-FFF2-40B4-BE49-F238E27FC236}">
                <a16:creationId xmlns:a16="http://schemas.microsoft.com/office/drawing/2014/main" id="{605A2198-B372-62F0-040F-8D9DE082FA3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78867" y="3791744"/>
            <a:ext cx="2095500" cy="209550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Pearline was fine as hell tho. I ain't ...">
            <a:extLst>
              <a:ext uri="{FF2B5EF4-FFF2-40B4-BE49-F238E27FC236}">
                <a16:creationId xmlns:a16="http://schemas.microsoft.com/office/drawing/2014/main" id="{B3B550DC-7BAD-779F-18CC-68ECA076180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71380" y="4943475"/>
            <a:ext cx="2390775" cy="1914525"/>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descr="Grace Did Nothing Wrong: Some Sinners fans need to ease up on homegirl :  r/asianamerican">
            <a:extLst>
              <a:ext uri="{FF2B5EF4-FFF2-40B4-BE49-F238E27FC236}">
                <a16:creationId xmlns:a16="http://schemas.microsoft.com/office/drawing/2014/main" id="{01899A88-D258-68E4-9886-6A3C5A8198E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479229" y="5322093"/>
            <a:ext cx="2730501" cy="15359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BA31B7D-9824-D3A2-B71E-E0365888B95F}"/>
              </a:ext>
            </a:extLst>
          </p:cNvPr>
          <p:cNvSpPr txBox="1"/>
          <p:nvPr/>
        </p:nvSpPr>
        <p:spPr>
          <a:xfrm>
            <a:off x="5642224" y="977446"/>
            <a:ext cx="849086" cy="461665"/>
          </a:xfrm>
          <a:prstGeom prst="rect">
            <a:avLst/>
          </a:prstGeom>
          <a:noFill/>
        </p:spPr>
        <p:txBody>
          <a:bodyPr wrap="square" rtlCol="0">
            <a:spAutoFit/>
          </a:bodyPr>
          <a:lstStyle/>
          <a:p>
            <a:r>
              <a:rPr lang="en-GB" sz="2400" dirty="0">
                <a:solidFill>
                  <a:schemeClr val="bg1"/>
                </a:solidFill>
              </a:rPr>
              <a:t>Prize</a:t>
            </a:r>
          </a:p>
        </p:txBody>
      </p:sp>
      <p:sp>
        <p:nvSpPr>
          <p:cNvPr id="5" name="TextBox 4">
            <a:extLst>
              <a:ext uri="{FF2B5EF4-FFF2-40B4-BE49-F238E27FC236}">
                <a16:creationId xmlns:a16="http://schemas.microsoft.com/office/drawing/2014/main" id="{BA0EAB8D-416C-201B-4E4C-AC7C169EF19A}"/>
              </a:ext>
            </a:extLst>
          </p:cNvPr>
          <p:cNvSpPr txBox="1"/>
          <p:nvPr/>
        </p:nvSpPr>
        <p:spPr>
          <a:xfrm>
            <a:off x="7900246" y="1074241"/>
            <a:ext cx="1209928" cy="461665"/>
          </a:xfrm>
          <a:prstGeom prst="rect">
            <a:avLst/>
          </a:prstGeom>
          <a:noFill/>
        </p:spPr>
        <p:txBody>
          <a:bodyPr wrap="square" rtlCol="0">
            <a:spAutoFit/>
          </a:bodyPr>
          <a:lstStyle/>
          <a:p>
            <a:r>
              <a:rPr lang="en-GB" sz="2400" dirty="0">
                <a:solidFill>
                  <a:schemeClr val="bg1"/>
                </a:solidFill>
              </a:rPr>
              <a:t>Villain</a:t>
            </a:r>
          </a:p>
        </p:txBody>
      </p:sp>
      <p:sp>
        <p:nvSpPr>
          <p:cNvPr id="6" name="TextBox 5">
            <a:extLst>
              <a:ext uri="{FF2B5EF4-FFF2-40B4-BE49-F238E27FC236}">
                <a16:creationId xmlns:a16="http://schemas.microsoft.com/office/drawing/2014/main" id="{2836A673-743B-F7D6-CA48-2E4CF1DE5719}"/>
              </a:ext>
            </a:extLst>
          </p:cNvPr>
          <p:cNvSpPr txBox="1"/>
          <p:nvPr/>
        </p:nvSpPr>
        <p:spPr>
          <a:xfrm>
            <a:off x="10714412" y="977446"/>
            <a:ext cx="1043311" cy="461665"/>
          </a:xfrm>
          <a:prstGeom prst="rect">
            <a:avLst/>
          </a:prstGeom>
          <a:noFill/>
        </p:spPr>
        <p:txBody>
          <a:bodyPr wrap="square" rtlCol="0">
            <a:spAutoFit/>
          </a:bodyPr>
          <a:lstStyle/>
          <a:p>
            <a:r>
              <a:rPr lang="en-GB" sz="2400" dirty="0">
                <a:solidFill>
                  <a:schemeClr val="bg1"/>
                </a:solidFill>
              </a:rPr>
              <a:t>Villain</a:t>
            </a:r>
          </a:p>
        </p:txBody>
      </p:sp>
      <p:sp>
        <p:nvSpPr>
          <p:cNvPr id="7" name="TextBox 6">
            <a:extLst>
              <a:ext uri="{FF2B5EF4-FFF2-40B4-BE49-F238E27FC236}">
                <a16:creationId xmlns:a16="http://schemas.microsoft.com/office/drawing/2014/main" id="{C2580D75-2A4C-2081-EA79-26223248D611}"/>
              </a:ext>
            </a:extLst>
          </p:cNvPr>
          <p:cNvSpPr txBox="1"/>
          <p:nvPr/>
        </p:nvSpPr>
        <p:spPr>
          <a:xfrm>
            <a:off x="6966836" y="3031778"/>
            <a:ext cx="1141550" cy="830997"/>
          </a:xfrm>
          <a:prstGeom prst="rect">
            <a:avLst/>
          </a:prstGeom>
          <a:noFill/>
        </p:spPr>
        <p:txBody>
          <a:bodyPr wrap="square" rtlCol="0">
            <a:spAutoFit/>
          </a:bodyPr>
          <a:lstStyle/>
          <a:p>
            <a:r>
              <a:rPr lang="en-GB" sz="2400" dirty="0">
                <a:solidFill>
                  <a:schemeClr val="bg1"/>
                </a:solidFill>
              </a:rPr>
              <a:t>False Hero</a:t>
            </a:r>
          </a:p>
        </p:txBody>
      </p:sp>
      <p:sp>
        <p:nvSpPr>
          <p:cNvPr id="8" name="TextBox 7">
            <a:extLst>
              <a:ext uri="{FF2B5EF4-FFF2-40B4-BE49-F238E27FC236}">
                <a16:creationId xmlns:a16="http://schemas.microsoft.com/office/drawing/2014/main" id="{39261C71-0E7A-2B02-4108-5BA8680C96FC}"/>
              </a:ext>
            </a:extLst>
          </p:cNvPr>
          <p:cNvSpPr txBox="1"/>
          <p:nvPr/>
        </p:nvSpPr>
        <p:spPr>
          <a:xfrm>
            <a:off x="8446699" y="2902056"/>
            <a:ext cx="1864162" cy="461665"/>
          </a:xfrm>
          <a:prstGeom prst="rect">
            <a:avLst/>
          </a:prstGeom>
          <a:noFill/>
        </p:spPr>
        <p:txBody>
          <a:bodyPr wrap="square" rtlCol="0">
            <a:spAutoFit/>
          </a:bodyPr>
          <a:lstStyle/>
          <a:p>
            <a:r>
              <a:rPr lang="en-GB" sz="2400" dirty="0">
                <a:solidFill>
                  <a:schemeClr val="bg1"/>
                </a:solidFill>
              </a:rPr>
              <a:t>Dispatcher</a:t>
            </a:r>
          </a:p>
        </p:txBody>
      </p:sp>
      <p:sp>
        <p:nvSpPr>
          <p:cNvPr id="9" name="TextBox 8">
            <a:extLst>
              <a:ext uri="{FF2B5EF4-FFF2-40B4-BE49-F238E27FC236}">
                <a16:creationId xmlns:a16="http://schemas.microsoft.com/office/drawing/2014/main" id="{C616E949-20CB-C853-153E-E3CD372357D5}"/>
              </a:ext>
            </a:extLst>
          </p:cNvPr>
          <p:cNvSpPr txBox="1"/>
          <p:nvPr/>
        </p:nvSpPr>
        <p:spPr>
          <a:xfrm>
            <a:off x="10902218" y="2935698"/>
            <a:ext cx="849086" cy="461665"/>
          </a:xfrm>
          <a:prstGeom prst="rect">
            <a:avLst/>
          </a:prstGeom>
          <a:noFill/>
        </p:spPr>
        <p:txBody>
          <a:bodyPr wrap="square" rtlCol="0">
            <a:spAutoFit/>
          </a:bodyPr>
          <a:lstStyle/>
          <a:p>
            <a:r>
              <a:rPr lang="en-GB" sz="2400" dirty="0">
                <a:solidFill>
                  <a:schemeClr val="bg1"/>
                </a:solidFill>
              </a:rPr>
              <a:t>Hero</a:t>
            </a:r>
          </a:p>
        </p:txBody>
      </p:sp>
      <p:sp>
        <p:nvSpPr>
          <p:cNvPr id="10" name="TextBox 9">
            <a:extLst>
              <a:ext uri="{FF2B5EF4-FFF2-40B4-BE49-F238E27FC236}">
                <a16:creationId xmlns:a16="http://schemas.microsoft.com/office/drawing/2014/main" id="{A44A6D7D-F507-C97E-5CCC-F98BE2CED01E}"/>
              </a:ext>
            </a:extLst>
          </p:cNvPr>
          <p:cNvSpPr txBox="1"/>
          <p:nvPr/>
        </p:nvSpPr>
        <p:spPr>
          <a:xfrm>
            <a:off x="7855333" y="5127739"/>
            <a:ext cx="1226392" cy="461665"/>
          </a:xfrm>
          <a:prstGeom prst="rect">
            <a:avLst/>
          </a:prstGeom>
          <a:noFill/>
        </p:spPr>
        <p:txBody>
          <a:bodyPr wrap="square" rtlCol="0">
            <a:spAutoFit/>
          </a:bodyPr>
          <a:lstStyle/>
          <a:p>
            <a:r>
              <a:rPr lang="en-GB" sz="2400" dirty="0">
                <a:solidFill>
                  <a:schemeClr val="bg1"/>
                </a:solidFill>
              </a:rPr>
              <a:t>Helper</a:t>
            </a:r>
          </a:p>
        </p:txBody>
      </p:sp>
      <p:sp>
        <p:nvSpPr>
          <p:cNvPr id="11" name="TextBox 10">
            <a:extLst>
              <a:ext uri="{FF2B5EF4-FFF2-40B4-BE49-F238E27FC236}">
                <a16:creationId xmlns:a16="http://schemas.microsoft.com/office/drawing/2014/main" id="{F817CEE8-F2AE-21C8-8BBE-DACB3112EE08}"/>
              </a:ext>
            </a:extLst>
          </p:cNvPr>
          <p:cNvSpPr txBox="1"/>
          <p:nvPr/>
        </p:nvSpPr>
        <p:spPr>
          <a:xfrm>
            <a:off x="11066816" y="4363669"/>
            <a:ext cx="1104179" cy="830997"/>
          </a:xfrm>
          <a:prstGeom prst="rect">
            <a:avLst/>
          </a:prstGeom>
          <a:noFill/>
        </p:spPr>
        <p:txBody>
          <a:bodyPr wrap="square" rtlCol="0">
            <a:spAutoFit/>
          </a:bodyPr>
          <a:lstStyle/>
          <a:p>
            <a:r>
              <a:rPr lang="en-GB" sz="2400" dirty="0">
                <a:solidFill>
                  <a:schemeClr val="bg1"/>
                </a:solidFill>
              </a:rPr>
              <a:t>False Hero</a:t>
            </a:r>
          </a:p>
        </p:txBody>
      </p:sp>
      <p:sp>
        <p:nvSpPr>
          <p:cNvPr id="12" name="TextBox 11">
            <a:extLst>
              <a:ext uri="{FF2B5EF4-FFF2-40B4-BE49-F238E27FC236}">
                <a16:creationId xmlns:a16="http://schemas.microsoft.com/office/drawing/2014/main" id="{B107E9EF-E17C-3450-CA3D-6C6FDBEB3695}"/>
              </a:ext>
            </a:extLst>
          </p:cNvPr>
          <p:cNvSpPr txBox="1"/>
          <p:nvPr/>
        </p:nvSpPr>
        <p:spPr>
          <a:xfrm>
            <a:off x="6216854" y="6055816"/>
            <a:ext cx="1152192" cy="461665"/>
          </a:xfrm>
          <a:prstGeom prst="rect">
            <a:avLst/>
          </a:prstGeom>
          <a:noFill/>
        </p:spPr>
        <p:txBody>
          <a:bodyPr wrap="square" rtlCol="0">
            <a:spAutoFit/>
          </a:bodyPr>
          <a:lstStyle/>
          <a:p>
            <a:r>
              <a:rPr lang="en-GB" sz="2400" dirty="0">
                <a:solidFill>
                  <a:schemeClr val="bg1"/>
                </a:solidFill>
              </a:rPr>
              <a:t>Donor</a:t>
            </a:r>
          </a:p>
        </p:txBody>
      </p:sp>
      <p:sp>
        <p:nvSpPr>
          <p:cNvPr id="13" name="TextBox 12">
            <a:extLst>
              <a:ext uri="{FF2B5EF4-FFF2-40B4-BE49-F238E27FC236}">
                <a16:creationId xmlns:a16="http://schemas.microsoft.com/office/drawing/2014/main" id="{F5A51687-3D76-C21E-FEEC-736472F09616}"/>
              </a:ext>
            </a:extLst>
          </p:cNvPr>
          <p:cNvSpPr txBox="1"/>
          <p:nvPr/>
        </p:nvSpPr>
        <p:spPr>
          <a:xfrm>
            <a:off x="9553832" y="5772342"/>
            <a:ext cx="1235609" cy="461665"/>
          </a:xfrm>
          <a:prstGeom prst="rect">
            <a:avLst/>
          </a:prstGeom>
          <a:noFill/>
        </p:spPr>
        <p:txBody>
          <a:bodyPr wrap="square" rtlCol="0">
            <a:spAutoFit/>
          </a:bodyPr>
          <a:lstStyle/>
          <a:p>
            <a:r>
              <a:rPr lang="en-GB" sz="2400" dirty="0">
                <a:solidFill>
                  <a:schemeClr val="bg1"/>
                </a:solidFill>
              </a:rPr>
              <a:t>Donor</a:t>
            </a:r>
          </a:p>
        </p:txBody>
      </p:sp>
    </p:spTree>
    <p:extLst>
      <p:ext uri="{BB962C8B-B14F-4D97-AF65-F5344CB8AC3E}">
        <p14:creationId xmlns:p14="http://schemas.microsoft.com/office/powerpoint/2010/main" val="1170664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C1BA2-C32A-260C-2B8D-6DC00FAAAB05}"/>
              </a:ext>
            </a:extLst>
          </p:cNvPr>
          <p:cNvSpPr>
            <a:spLocks noGrp="1"/>
          </p:cNvSpPr>
          <p:nvPr>
            <p:ph type="title"/>
          </p:nvPr>
        </p:nvSpPr>
        <p:spPr/>
        <p:txBody>
          <a:bodyPr/>
          <a:lstStyle/>
          <a:p>
            <a:r>
              <a:rPr lang="en-GB" dirty="0"/>
              <a:t>Narrative - Todorov</a:t>
            </a:r>
          </a:p>
        </p:txBody>
      </p:sp>
      <p:sp>
        <p:nvSpPr>
          <p:cNvPr id="3" name="Content Placeholder 2">
            <a:extLst>
              <a:ext uri="{FF2B5EF4-FFF2-40B4-BE49-F238E27FC236}">
                <a16:creationId xmlns:a16="http://schemas.microsoft.com/office/drawing/2014/main" id="{246A491E-94E5-B159-D135-7C4D7A24CD4D}"/>
              </a:ext>
            </a:extLst>
          </p:cNvPr>
          <p:cNvSpPr>
            <a:spLocks noGrp="1"/>
          </p:cNvSpPr>
          <p:nvPr>
            <p:ph idx="1"/>
          </p:nvPr>
        </p:nvSpPr>
        <p:spPr/>
        <p:txBody>
          <a:bodyPr/>
          <a:lstStyle/>
          <a:p>
            <a:r>
              <a:rPr lang="en-GB" dirty="0"/>
              <a:t>Equilibrium – the “normal” of the world of the film</a:t>
            </a:r>
          </a:p>
          <a:p>
            <a:r>
              <a:rPr lang="en-GB" dirty="0"/>
              <a:t>Disruption – inciting incident which causes the Equilibrium to be disrupted</a:t>
            </a:r>
          </a:p>
          <a:p>
            <a:r>
              <a:rPr lang="en-GB" dirty="0"/>
              <a:t>Recognition – when the disruption is recognised by the characters</a:t>
            </a:r>
          </a:p>
          <a:p>
            <a:r>
              <a:rPr lang="en-GB" dirty="0"/>
              <a:t>Attempt to Repair – the characters try to solve the problem</a:t>
            </a:r>
          </a:p>
          <a:p>
            <a:r>
              <a:rPr lang="en-GB" dirty="0"/>
              <a:t>New Equilibrium – “normality” is restored but this may be different from the beginning</a:t>
            </a:r>
          </a:p>
        </p:txBody>
      </p:sp>
    </p:spTree>
    <p:extLst>
      <p:ext uri="{BB962C8B-B14F-4D97-AF65-F5344CB8AC3E}">
        <p14:creationId xmlns:p14="http://schemas.microsoft.com/office/powerpoint/2010/main" val="3809823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5F3CB-731F-62B8-B0F6-74BF933B6E7B}"/>
              </a:ext>
            </a:extLst>
          </p:cNvPr>
          <p:cNvSpPr>
            <a:spLocks noGrp="1"/>
          </p:cNvSpPr>
          <p:nvPr>
            <p:ph type="title"/>
          </p:nvPr>
        </p:nvSpPr>
        <p:spPr/>
        <p:txBody>
          <a:bodyPr/>
          <a:lstStyle/>
          <a:p>
            <a:r>
              <a:rPr lang="en-GB" dirty="0"/>
              <a:t>Narrative - Todorov</a:t>
            </a:r>
          </a:p>
        </p:txBody>
      </p:sp>
      <p:sp>
        <p:nvSpPr>
          <p:cNvPr id="3" name="Content Placeholder 2">
            <a:extLst>
              <a:ext uri="{FF2B5EF4-FFF2-40B4-BE49-F238E27FC236}">
                <a16:creationId xmlns:a16="http://schemas.microsoft.com/office/drawing/2014/main" id="{D14CCAE3-B4FC-365D-627E-8067DC35357E}"/>
              </a:ext>
            </a:extLst>
          </p:cNvPr>
          <p:cNvSpPr>
            <a:spLocks noGrp="1"/>
          </p:cNvSpPr>
          <p:nvPr>
            <p:ph idx="1"/>
          </p:nvPr>
        </p:nvSpPr>
        <p:spPr/>
        <p:txBody>
          <a:bodyPr/>
          <a:lstStyle/>
          <a:p>
            <a:pPr marL="0" indent="0">
              <a:buNone/>
            </a:pPr>
            <a:r>
              <a:rPr lang="en-GB" dirty="0"/>
              <a:t>Work out the main events in the film which signal each narrative stage:</a:t>
            </a:r>
          </a:p>
          <a:p>
            <a:r>
              <a:rPr lang="en-GB" dirty="0"/>
              <a:t>Equilibrium</a:t>
            </a:r>
          </a:p>
          <a:p>
            <a:r>
              <a:rPr lang="en-GB" dirty="0"/>
              <a:t>Disruption</a:t>
            </a:r>
          </a:p>
          <a:p>
            <a:r>
              <a:rPr lang="en-GB" dirty="0"/>
              <a:t>Recognition</a:t>
            </a:r>
          </a:p>
          <a:p>
            <a:r>
              <a:rPr lang="en-GB" dirty="0"/>
              <a:t>Attempt to Repair</a:t>
            </a:r>
          </a:p>
          <a:p>
            <a:r>
              <a:rPr lang="en-GB" dirty="0"/>
              <a:t>New Equilibrium</a:t>
            </a:r>
          </a:p>
        </p:txBody>
      </p:sp>
    </p:spTree>
    <p:extLst>
      <p:ext uri="{BB962C8B-B14F-4D97-AF65-F5344CB8AC3E}">
        <p14:creationId xmlns:p14="http://schemas.microsoft.com/office/powerpoint/2010/main" val="35819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9844E-3BEF-F3A0-93D6-A6A365EE98D7}"/>
              </a:ext>
            </a:extLst>
          </p:cNvPr>
          <p:cNvSpPr>
            <a:spLocks noGrp="1"/>
          </p:cNvSpPr>
          <p:nvPr>
            <p:ph type="title"/>
          </p:nvPr>
        </p:nvSpPr>
        <p:spPr/>
        <p:txBody>
          <a:bodyPr/>
          <a:lstStyle/>
          <a:p>
            <a:r>
              <a:rPr lang="en-GB" dirty="0"/>
              <a:t>Narrative- Todorov</a:t>
            </a:r>
          </a:p>
        </p:txBody>
      </p:sp>
      <p:sp>
        <p:nvSpPr>
          <p:cNvPr id="3" name="Content Placeholder 2">
            <a:extLst>
              <a:ext uri="{FF2B5EF4-FFF2-40B4-BE49-F238E27FC236}">
                <a16:creationId xmlns:a16="http://schemas.microsoft.com/office/drawing/2014/main" id="{2CC599BE-9B6C-5B7E-8051-59E01E186590}"/>
              </a:ext>
            </a:extLst>
          </p:cNvPr>
          <p:cNvSpPr>
            <a:spLocks noGrp="1"/>
          </p:cNvSpPr>
          <p:nvPr>
            <p:ph idx="1"/>
          </p:nvPr>
        </p:nvSpPr>
        <p:spPr/>
        <p:txBody>
          <a:bodyPr/>
          <a:lstStyle/>
          <a:p>
            <a:pPr fontAlgn="base"/>
            <a:r>
              <a:rPr lang="en-GB" dirty="0"/>
              <a:t>Equilibrium - Sammie in the fields, before Smoke &amp; Stack turn up</a:t>
            </a:r>
          </a:p>
          <a:p>
            <a:pPr fontAlgn="base"/>
            <a:r>
              <a:rPr lang="en-GB" dirty="0"/>
              <a:t>Disruption - prepping for Juke Joint with Smoke &amp; Stack, arrival of Remmick</a:t>
            </a:r>
          </a:p>
          <a:p>
            <a:pPr fontAlgn="base"/>
            <a:r>
              <a:rPr lang="en-GB" dirty="0"/>
              <a:t>Recognition of Disruption - Remmick and Company arrive at Juke, start turning others</a:t>
            </a:r>
          </a:p>
          <a:p>
            <a:pPr fontAlgn="base"/>
            <a:r>
              <a:rPr lang="en-GB" dirty="0"/>
              <a:t>Attempt to Repair - Fight with Vampires</a:t>
            </a:r>
          </a:p>
          <a:p>
            <a:pPr fontAlgn="base"/>
            <a:r>
              <a:rPr lang="en-GB" dirty="0"/>
              <a:t>New Equilibrium - Sammie leaving home</a:t>
            </a:r>
          </a:p>
          <a:p>
            <a:endParaRPr lang="en-GB" dirty="0"/>
          </a:p>
        </p:txBody>
      </p:sp>
    </p:spTree>
    <p:extLst>
      <p:ext uri="{BB962C8B-B14F-4D97-AF65-F5344CB8AC3E}">
        <p14:creationId xmlns:p14="http://schemas.microsoft.com/office/powerpoint/2010/main" val="3536569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25232-4B12-D668-603F-29CA06A33E46}"/>
              </a:ext>
            </a:extLst>
          </p:cNvPr>
          <p:cNvSpPr>
            <a:spLocks noGrp="1"/>
          </p:cNvSpPr>
          <p:nvPr>
            <p:ph type="title"/>
          </p:nvPr>
        </p:nvSpPr>
        <p:spPr/>
        <p:txBody>
          <a:bodyPr/>
          <a:lstStyle/>
          <a:p>
            <a:r>
              <a:rPr lang="en-GB" dirty="0"/>
              <a:t>Narrative – Eastern Four Act Structure</a:t>
            </a:r>
          </a:p>
        </p:txBody>
      </p:sp>
      <p:sp>
        <p:nvSpPr>
          <p:cNvPr id="3" name="Content Placeholder 2">
            <a:extLst>
              <a:ext uri="{FF2B5EF4-FFF2-40B4-BE49-F238E27FC236}">
                <a16:creationId xmlns:a16="http://schemas.microsoft.com/office/drawing/2014/main" id="{8DC85A80-42E0-E74A-7B59-6CE3B91C34D7}"/>
              </a:ext>
            </a:extLst>
          </p:cNvPr>
          <p:cNvSpPr>
            <a:spLocks noGrp="1"/>
          </p:cNvSpPr>
          <p:nvPr>
            <p:ph idx="1"/>
          </p:nvPr>
        </p:nvSpPr>
        <p:spPr>
          <a:xfrm>
            <a:off x="838200" y="1469571"/>
            <a:ext cx="10515600" cy="4707392"/>
          </a:xfrm>
        </p:spPr>
        <p:txBody>
          <a:bodyPr>
            <a:normAutofit fontScale="85000" lnSpcReduction="10000"/>
          </a:bodyPr>
          <a:lstStyle/>
          <a:p>
            <a:r>
              <a:rPr lang="en-GB" dirty="0" err="1"/>
              <a:t>Kishōtenketsu</a:t>
            </a:r>
            <a:r>
              <a:rPr lang="en-GB" dirty="0"/>
              <a:t> as a narrative structure does not centre conflict as part of its structure, especially when compared to common Western narrative structures like Joseph Campbell's "Hero's Journey." This has led to the structure being popularly described as "without conflict,“ although narratives created using </a:t>
            </a:r>
            <a:r>
              <a:rPr lang="en-GB" dirty="0" err="1"/>
              <a:t>kishōtenketsu</a:t>
            </a:r>
            <a:r>
              <a:rPr lang="en-GB" dirty="0"/>
              <a:t>, such as the 2019 South Korean film Parasite, can and often do contain conflict. (</a:t>
            </a:r>
            <a:r>
              <a:rPr lang="en-GB" dirty="0" err="1"/>
              <a:t>wikipedia</a:t>
            </a:r>
            <a:r>
              <a:rPr lang="en-GB" dirty="0"/>
              <a:t>)</a:t>
            </a:r>
          </a:p>
          <a:p>
            <a:r>
              <a:rPr lang="en-GB" dirty="0"/>
              <a:t>Introduction: an introduction to the characters, era, and other information required to understand the plot.</a:t>
            </a:r>
          </a:p>
          <a:p>
            <a:r>
              <a:rPr lang="en-GB" dirty="0"/>
              <a:t>Development: follows leads towards the twist in the story. No major changes so far.</a:t>
            </a:r>
          </a:p>
          <a:p>
            <a:r>
              <a:rPr lang="en-GB" dirty="0"/>
              <a:t>Twist: the story turns toward an unexpected development. This is the climax of the story. If the narrative takes several turns, this is the biggest one.</a:t>
            </a:r>
          </a:p>
          <a:p>
            <a:r>
              <a:rPr lang="en-GB" dirty="0"/>
              <a:t>Conclusion: also called ending, wraps up the story</a:t>
            </a:r>
          </a:p>
          <a:p>
            <a:endParaRPr lang="en-GB" dirty="0"/>
          </a:p>
        </p:txBody>
      </p:sp>
    </p:spTree>
    <p:extLst>
      <p:ext uri="{BB962C8B-B14F-4D97-AF65-F5344CB8AC3E}">
        <p14:creationId xmlns:p14="http://schemas.microsoft.com/office/powerpoint/2010/main" val="1624444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3080D-8977-DC49-9302-D0D5B78C324D}"/>
              </a:ext>
            </a:extLst>
          </p:cNvPr>
          <p:cNvSpPr>
            <a:spLocks noGrp="1"/>
          </p:cNvSpPr>
          <p:nvPr>
            <p:ph type="title"/>
          </p:nvPr>
        </p:nvSpPr>
        <p:spPr/>
        <p:txBody>
          <a:bodyPr/>
          <a:lstStyle/>
          <a:p>
            <a:r>
              <a:rPr lang="en-GB" dirty="0"/>
              <a:t>Narrative – Eastern Four Act Structure</a:t>
            </a:r>
          </a:p>
        </p:txBody>
      </p:sp>
      <p:sp>
        <p:nvSpPr>
          <p:cNvPr id="3" name="Content Placeholder 2">
            <a:extLst>
              <a:ext uri="{FF2B5EF4-FFF2-40B4-BE49-F238E27FC236}">
                <a16:creationId xmlns:a16="http://schemas.microsoft.com/office/drawing/2014/main" id="{32685641-DE5E-24BE-27EC-AA645F2BC97F}"/>
              </a:ext>
            </a:extLst>
          </p:cNvPr>
          <p:cNvSpPr>
            <a:spLocks noGrp="1"/>
          </p:cNvSpPr>
          <p:nvPr>
            <p:ph idx="1"/>
          </p:nvPr>
        </p:nvSpPr>
        <p:spPr/>
        <p:txBody>
          <a:bodyPr/>
          <a:lstStyle/>
          <a:p>
            <a:pPr marL="0" indent="0">
              <a:buNone/>
            </a:pPr>
            <a:r>
              <a:rPr lang="en-GB" dirty="0"/>
              <a:t>Identify the events in the film which match the four acts:</a:t>
            </a:r>
          </a:p>
          <a:p>
            <a:r>
              <a:rPr lang="en-GB" dirty="0"/>
              <a:t>Introduction: </a:t>
            </a:r>
          </a:p>
          <a:p>
            <a:r>
              <a:rPr lang="en-GB" dirty="0"/>
              <a:t>Development: </a:t>
            </a:r>
          </a:p>
          <a:p>
            <a:r>
              <a:rPr lang="en-GB" dirty="0"/>
              <a:t>Twist: </a:t>
            </a:r>
          </a:p>
          <a:p>
            <a:r>
              <a:rPr lang="en-GB" dirty="0"/>
              <a:t>Conclusion:</a:t>
            </a:r>
          </a:p>
          <a:p>
            <a:endParaRPr lang="en-GB" dirty="0"/>
          </a:p>
        </p:txBody>
      </p:sp>
    </p:spTree>
    <p:extLst>
      <p:ext uri="{BB962C8B-B14F-4D97-AF65-F5344CB8AC3E}">
        <p14:creationId xmlns:p14="http://schemas.microsoft.com/office/powerpoint/2010/main" val="3390400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3AFE5-6E78-6F5B-01DD-EFF1D11E2B14}"/>
              </a:ext>
            </a:extLst>
          </p:cNvPr>
          <p:cNvSpPr>
            <a:spLocks noGrp="1"/>
          </p:cNvSpPr>
          <p:nvPr>
            <p:ph type="title"/>
          </p:nvPr>
        </p:nvSpPr>
        <p:spPr/>
        <p:txBody>
          <a:bodyPr/>
          <a:lstStyle/>
          <a:p>
            <a:r>
              <a:rPr lang="en-GB" dirty="0"/>
              <a:t>Narrative – Eastern Four Act Structure</a:t>
            </a:r>
          </a:p>
        </p:txBody>
      </p:sp>
      <p:sp>
        <p:nvSpPr>
          <p:cNvPr id="3" name="Content Placeholder 2">
            <a:extLst>
              <a:ext uri="{FF2B5EF4-FFF2-40B4-BE49-F238E27FC236}">
                <a16:creationId xmlns:a16="http://schemas.microsoft.com/office/drawing/2014/main" id="{7E78D837-639C-E995-2F9B-307E4F9274B9}"/>
              </a:ext>
            </a:extLst>
          </p:cNvPr>
          <p:cNvSpPr>
            <a:spLocks noGrp="1"/>
          </p:cNvSpPr>
          <p:nvPr>
            <p:ph idx="1"/>
          </p:nvPr>
        </p:nvSpPr>
        <p:spPr/>
        <p:txBody>
          <a:bodyPr/>
          <a:lstStyle/>
          <a:p>
            <a:r>
              <a:rPr lang="en-GB" dirty="0"/>
              <a:t>Introduction: Start of film, intro to Sammie, sharecroppers, etc</a:t>
            </a:r>
          </a:p>
          <a:p>
            <a:r>
              <a:rPr lang="en-GB" dirty="0"/>
              <a:t>Development: Setting up the Juke</a:t>
            </a:r>
          </a:p>
          <a:p>
            <a:r>
              <a:rPr lang="en-GB" dirty="0"/>
              <a:t>Twist: Mary turns Stack</a:t>
            </a:r>
          </a:p>
          <a:p>
            <a:r>
              <a:rPr lang="en-GB" dirty="0"/>
              <a:t>Conclusion: End of film, Vampires defeated, Sammie leaves</a:t>
            </a:r>
          </a:p>
          <a:p>
            <a:endParaRPr lang="en-GB" dirty="0"/>
          </a:p>
        </p:txBody>
      </p:sp>
    </p:spTree>
    <p:extLst>
      <p:ext uri="{BB962C8B-B14F-4D97-AF65-F5344CB8AC3E}">
        <p14:creationId xmlns:p14="http://schemas.microsoft.com/office/powerpoint/2010/main" val="3011631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2956A-B8F6-5BD0-37CF-FB1B075E7AAD}"/>
              </a:ext>
            </a:extLst>
          </p:cNvPr>
          <p:cNvSpPr>
            <a:spLocks noGrp="1"/>
          </p:cNvSpPr>
          <p:nvPr>
            <p:ph type="title"/>
          </p:nvPr>
        </p:nvSpPr>
        <p:spPr/>
        <p:txBody>
          <a:bodyPr/>
          <a:lstStyle/>
          <a:p>
            <a:r>
              <a:rPr lang="en-GB" dirty="0"/>
              <a:t>Narrative – Binary Oppositions</a:t>
            </a:r>
          </a:p>
        </p:txBody>
      </p:sp>
      <p:sp>
        <p:nvSpPr>
          <p:cNvPr id="3" name="Content Placeholder 2">
            <a:extLst>
              <a:ext uri="{FF2B5EF4-FFF2-40B4-BE49-F238E27FC236}">
                <a16:creationId xmlns:a16="http://schemas.microsoft.com/office/drawing/2014/main" id="{5ABC97F7-3C20-5833-5560-6CCA36538FC2}"/>
              </a:ext>
            </a:extLst>
          </p:cNvPr>
          <p:cNvSpPr>
            <a:spLocks noGrp="1"/>
          </p:cNvSpPr>
          <p:nvPr>
            <p:ph idx="1"/>
          </p:nvPr>
        </p:nvSpPr>
        <p:spPr/>
        <p:txBody>
          <a:bodyPr/>
          <a:lstStyle/>
          <a:p>
            <a:r>
              <a:rPr lang="en-GB" dirty="0"/>
              <a:t>Smoke and Stack (serious vs laid back, human vs vampire)</a:t>
            </a:r>
          </a:p>
          <a:p>
            <a:r>
              <a:rPr lang="en-GB" dirty="0"/>
              <a:t>Black and White (sharecroppers, juke vs Klan, Remmick)</a:t>
            </a:r>
          </a:p>
          <a:p>
            <a:r>
              <a:rPr lang="en-GB" dirty="0"/>
              <a:t>Human and Vampire (Juke vs Remmick &amp; Co.)</a:t>
            </a:r>
          </a:p>
          <a:p>
            <a:r>
              <a:rPr lang="en-GB" dirty="0"/>
              <a:t>Church and Juke (use of music, control vs freedom)</a:t>
            </a:r>
          </a:p>
        </p:txBody>
      </p:sp>
      <p:pic>
        <p:nvPicPr>
          <p:cNvPr id="3074" name="Picture 2" descr="A Brief Guide to the Blues of Sinners ...">
            <a:extLst>
              <a:ext uri="{FF2B5EF4-FFF2-40B4-BE49-F238E27FC236}">
                <a16:creationId xmlns:a16="http://schemas.microsoft.com/office/drawing/2014/main" id="{C9C02A6B-CB04-9774-BD2A-834A341C66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8671"/>
            <a:ext cx="5409282" cy="3039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5484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D1F61-4F6A-CFAA-A605-34E41D9D0C64}"/>
              </a:ext>
            </a:extLst>
          </p:cNvPr>
          <p:cNvSpPr>
            <a:spLocks noGrp="1"/>
          </p:cNvSpPr>
          <p:nvPr>
            <p:ph type="title"/>
          </p:nvPr>
        </p:nvSpPr>
        <p:spPr/>
        <p:txBody>
          <a:bodyPr/>
          <a:lstStyle/>
          <a:p>
            <a:r>
              <a:rPr lang="en-GB" dirty="0"/>
              <a:t>Genre</a:t>
            </a:r>
          </a:p>
        </p:txBody>
      </p:sp>
      <p:sp>
        <p:nvSpPr>
          <p:cNvPr id="3" name="Content Placeholder 2">
            <a:extLst>
              <a:ext uri="{FF2B5EF4-FFF2-40B4-BE49-F238E27FC236}">
                <a16:creationId xmlns:a16="http://schemas.microsoft.com/office/drawing/2014/main" id="{427C688B-341B-6063-D20B-E01F198FC61A}"/>
              </a:ext>
            </a:extLst>
          </p:cNvPr>
          <p:cNvSpPr>
            <a:spLocks noGrp="1"/>
          </p:cNvSpPr>
          <p:nvPr>
            <p:ph idx="1"/>
          </p:nvPr>
        </p:nvSpPr>
        <p:spPr/>
        <p:txBody>
          <a:bodyPr/>
          <a:lstStyle/>
          <a:p>
            <a:r>
              <a:rPr lang="en-GB" dirty="0"/>
              <a:t>Horror (horror noir) – vampires, tone shift, use of music, use of lighting</a:t>
            </a:r>
          </a:p>
          <a:p>
            <a:r>
              <a:rPr lang="en-GB" dirty="0"/>
              <a:t>Historical Period Piece – set in Mississippi Delta 1932, costume, references to Al Capone (Italian and Irish mob in Chicago), Sharecropping community (Jim Crow laws, KKK), post WW1 – references to fighting in the war</a:t>
            </a:r>
          </a:p>
          <a:p>
            <a:r>
              <a:rPr lang="en-GB" dirty="0"/>
              <a:t>Musical – music is integral and active part of the plot, not fully integrated into film – film about music rather than true musical</a:t>
            </a:r>
          </a:p>
        </p:txBody>
      </p:sp>
    </p:spTree>
    <p:extLst>
      <p:ext uri="{BB962C8B-B14F-4D97-AF65-F5344CB8AC3E}">
        <p14:creationId xmlns:p14="http://schemas.microsoft.com/office/powerpoint/2010/main" val="930613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92E6A-ACD2-B6F8-1365-12E5EAEB6509}"/>
              </a:ext>
            </a:extLst>
          </p:cNvPr>
          <p:cNvSpPr>
            <a:spLocks noGrp="1"/>
          </p:cNvSpPr>
          <p:nvPr>
            <p:ph type="title"/>
          </p:nvPr>
        </p:nvSpPr>
        <p:spPr/>
        <p:txBody>
          <a:bodyPr/>
          <a:lstStyle/>
          <a:p>
            <a:r>
              <a:rPr lang="en-GB" dirty="0"/>
              <a:t>Language – Opening sequence</a:t>
            </a:r>
          </a:p>
        </p:txBody>
      </p:sp>
      <p:sp>
        <p:nvSpPr>
          <p:cNvPr id="3" name="Content Placeholder 2">
            <a:extLst>
              <a:ext uri="{FF2B5EF4-FFF2-40B4-BE49-F238E27FC236}">
                <a16:creationId xmlns:a16="http://schemas.microsoft.com/office/drawing/2014/main" id="{87D97888-01C1-B7FB-DE0E-BDA67E7E0EFA}"/>
              </a:ext>
            </a:extLst>
          </p:cNvPr>
          <p:cNvSpPr>
            <a:spLocks noGrp="1"/>
          </p:cNvSpPr>
          <p:nvPr>
            <p:ph idx="1"/>
          </p:nvPr>
        </p:nvSpPr>
        <p:spPr/>
        <p:txBody>
          <a:bodyPr/>
          <a:lstStyle/>
          <a:p>
            <a:r>
              <a:rPr lang="en-GB" dirty="0"/>
              <a:t>Camera</a:t>
            </a:r>
          </a:p>
          <a:p>
            <a:r>
              <a:rPr lang="en-GB" dirty="0"/>
              <a:t>Sound</a:t>
            </a:r>
          </a:p>
          <a:p>
            <a:r>
              <a:rPr lang="en-GB" dirty="0"/>
              <a:t>Mise-</a:t>
            </a:r>
            <a:r>
              <a:rPr lang="en-GB" dirty="0" err="1"/>
              <a:t>en</a:t>
            </a:r>
            <a:r>
              <a:rPr lang="en-GB" dirty="0"/>
              <a:t>-Scene</a:t>
            </a:r>
          </a:p>
          <a:p>
            <a:r>
              <a:rPr lang="en-GB" dirty="0"/>
              <a:t>Colour</a:t>
            </a:r>
          </a:p>
          <a:p>
            <a:r>
              <a:rPr lang="en-GB" dirty="0"/>
              <a:t>Lighting</a:t>
            </a:r>
          </a:p>
          <a:p>
            <a:r>
              <a:rPr lang="en-GB" dirty="0"/>
              <a:t>Editing</a:t>
            </a:r>
          </a:p>
        </p:txBody>
      </p:sp>
      <p:pic>
        <p:nvPicPr>
          <p:cNvPr id="4098" name="Picture 2">
            <a:extLst>
              <a:ext uri="{FF2B5EF4-FFF2-40B4-BE49-F238E27FC236}">
                <a16:creationId xmlns:a16="http://schemas.microsoft.com/office/drawing/2014/main" id="{09825A3B-1E33-76F4-5856-293B95E37D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5801" y="3558448"/>
            <a:ext cx="8796199" cy="3299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6739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8DDCC-390E-9318-EBAF-31F81938B847}"/>
              </a:ext>
            </a:extLst>
          </p:cNvPr>
          <p:cNvSpPr>
            <a:spLocks noGrp="1"/>
          </p:cNvSpPr>
          <p:nvPr>
            <p:ph type="title"/>
          </p:nvPr>
        </p:nvSpPr>
        <p:spPr>
          <a:xfrm>
            <a:off x="674914" y="-297657"/>
            <a:ext cx="10515600" cy="1325563"/>
          </a:xfrm>
        </p:spPr>
        <p:txBody>
          <a:bodyPr/>
          <a:lstStyle/>
          <a:p>
            <a:r>
              <a:rPr lang="en-GB" dirty="0"/>
              <a:t>Opening Sequence Notes</a:t>
            </a:r>
          </a:p>
        </p:txBody>
      </p:sp>
      <p:sp>
        <p:nvSpPr>
          <p:cNvPr id="3" name="Content Placeholder 2">
            <a:extLst>
              <a:ext uri="{FF2B5EF4-FFF2-40B4-BE49-F238E27FC236}">
                <a16:creationId xmlns:a16="http://schemas.microsoft.com/office/drawing/2014/main" id="{A70D7135-EC57-61BB-3C83-74B445C9AF3B}"/>
              </a:ext>
            </a:extLst>
          </p:cNvPr>
          <p:cNvSpPr>
            <a:spLocks noGrp="1"/>
          </p:cNvSpPr>
          <p:nvPr>
            <p:ph idx="1"/>
          </p:nvPr>
        </p:nvSpPr>
        <p:spPr>
          <a:xfrm>
            <a:off x="195943" y="631371"/>
            <a:ext cx="11811000" cy="6128658"/>
          </a:xfrm>
        </p:spPr>
        <p:txBody>
          <a:bodyPr>
            <a:normAutofit fontScale="77500" lnSpcReduction="20000"/>
          </a:bodyPr>
          <a:lstStyle/>
          <a:p>
            <a:r>
              <a:rPr lang="en-GB" dirty="0"/>
              <a:t>Smoke and Stack outside the Mill – Stack “outside” while Smoke is “inside”</a:t>
            </a:r>
          </a:p>
          <a:p>
            <a:r>
              <a:rPr lang="en-GB" dirty="0"/>
              <a:t>Extreme Long shots of fields, Sammie arriving at Church – setting the scene, idea of time &amp; place</a:t>
            </a:r>
          </a:p>
          <a:p>
            <a:r>
              <a:rPr lang="en-GB" dirty="0"/>
              <a:t>Camera follows Sammie as he moves away from the pulpit to leave the church – foreshadows his leaving the plantation</a:t>
            </a:r>
          </a:p>
          <a:p>
            <a:r>
              <a:rPr lang="en-GB" dirty="0"/>
              <a:t>First shot of church very desaturated vs later shot which is very bright, saturated – desaturated after he has lost his faith (at night in the Juke)</a:t>
            </a:r>
          </a:p>
          <a:p>
            <a:r>
              <a:rPr lang="en-GB" dirty="0"/>
              <a:t>Natural light –sunlight vs inside the church is very dark – lack of freedom due to father’s demands/expectations vs freedom outside</a:t>
            </a:r>
          </a:p>
          <a:p>
            <a:r>
              <a:rPr lang="en-GB" dirty="0"/>
              <a:t>Woodcut sequence at the start black and white with red eyes – traditional feel, storybook, ominous – lends to horror genre especially red eyes</a:t>
            </a:r>
          </a:p>
          <a:p>
            <a:r>
              <a:rPr lang="en-GB" dirty="0"/>
              <a:t>Mostly soft strumming guitar but changes when we see the guitar  and his father mentions dancing the with devil – more ominous, sense of danger</a:t>
            </a:r>
          </a:p>
          <a:p>
            <a:r>
              <a:rPr lang="en-GB" dirty="0"/>
              <a:t>Cars establish time period, Smoke and Stack costume very formal Smoke dressed like the Irish mafia, Stack like the Italian mafia – tells us how they ran with both sides (and stole from them), foreshadows them being on different sides</a:t>
            </a:r>
          </a:p>
          <a:p>
            <a:r>
              <a:rPr lang="en-GB" dirty="0"/>
              <a:t>Sammie working in the fields (still singing) – implies he will have the musical talent mentioned in the woodcut sequence, idea of time and place</a:t>
            </a:r>
          </a:p>
          <a:p>
            <a:r>
              <a:rPr lang="en-GB" dirty="0"/>
              <a:t>Sammie and his father – some conflict as Sammie wants freedom but also wants to respect his father</a:t>
            </a:r>
          </a:p>
        </p:txBody>
      </p:sp>
    </p:spTree>
    <p:extLst>
      <p:ext uri="{BB962C8B-B14F-4D97-AF65-F5344CB8AC3E}">
        <p14:creationId xmlns:p14="http://schemas.microsoft.com/office/powerpoint/2010/main" val="3971418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634AF-4996-BB1E-4673-910524B04FB8}"/>
              </a:ext>
            </a:extLst>
          </p:cNvPr>
          <p:cNvSpPr>
            <a:spLocks noGrp="1"/>
          </p:cNvSpPr>
          <p:nvPr>
            <p:ph type="title"/>
          </p:nvPr>
        </p:nvSpPr>
        <p:spPr/>
        <p:txBody>
          <a:bodyPr/>
          <a:lstStyle/>
          <a:p>
            <a:r>
              <a:rPr lang="en-GB" dirty="0"/>
              <a:t>Opening Sequence Notes</a:t>
            </a:r>
          </a:p>
        </p:txBody>
      </p:sp>
      <p:sp>
        <p:nvSpPr>
          <p:cNvPr id="3" name="Content Placeholder 2">
            <a:extLst>
              <a:ext uri="{FF2B5EF4-FFF2-40B4-BE49-F238E27FC236}">
                <a16:creationId xmlns:a16="http://schemas.microsoft.com/office/drawing/2014/main" id="{13A16010-4E68-39A7-6AAA-5CF855389127}"/>
              </a:ext>
            </a:extLst>
          </p:cNvPr>
          <p:cNvSpPr>
            <a:spLocks noGrp="1"/>
          </p:cNvSpPr>
          <p:nvPr>
            <p:ph idx="1"/>
          </p:nvPr>
        </p:nvSpPr>
        <p:spPr>
          <a:xfrm>
            <a:off x="261257" y="1360714"/>
            <a:ext cx="11756572" cy="5257800"/>
          </a:xfrm>
        </p:spPr>
        <p:txBody>
          <a:bodyPr/>
          <a:lstStyle/>
          <a:p>
            <a:r>
              <a:rPr lang="en-GB" dirty="0"/>
              <a:t>Mississippi Delta accent, “Keep dancing with the Devil one day he’s </a:t>
            </a:r>
            <a:r>
              <a:rPr lang="en-GB" dirty="0" err="1"/>
              <a:t>gonna</a:t>
            </a:r>
            <a:r>
              <a:rPr lang="en-GB" dirty="0"/>
              <a:t> follow you home” – foreshadowing later events, references tag line on poster</a:t>
            </a:r>
          </a:p>
          <a:p>
            <a:r>
              <a:rPr lang="en-GB" dirty="0"/>
              <a:t>Guitar – pacing changes occasionally but mainly slow strumming guitar, Blues – peaceful, very little conflict, slight changes indicate a change in conflict level</a:t>
            </a:r>
          </a:p>
          <a:p>
            <a:r>
              <a:rPr lang="en-GB" dirty="0"/>
              <a:t>Editing – fast jump cuts of Remmick at the start – flashbacks – trauma response, lots of shorter shots, lots of back and forth between Sammie and the Twins – establishing them as main characters</a:t>
            </a:r>
          </a:p>
          <a:p>
            <a:r>
              <a:rPr lang="en-GB" dirty="0"/>
              <a:t>Cut from watching them drive away to inside the car – going on </a:t>
            </a:r>
            <a:r>
              <a:rPr lang="en-GB"/>
              <a:t>a journey</a:t>
            </a:r>
            <a:endParaRPr lang="en-GB" dirty="0"/>
          </a:p>
        </p:txBody>
      </p:sp>
    </p:spTree>
    <p:extLst>
      <p:ext uri="{BB962C8B-B14F-4D97-AF65-F5344CB8AC3E}">
        <p14:creationId xmlns:p14="http://schemas.microsoft.com/office/powerpoint/2010/main" val="890373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78767-E2E3-E219-5E7C-3596BD10B9F9}"/>
              </a:ext>
            </a:extLst>
          </p:cNvPr>
          <p:cNvSpPr>
            <a:spLocks noGrp="1"/>
          </p:cNvSpPr>
          <p:nvPr>
            <p:ph type="title"/>
          </p:nvPr>
        </p:nvSpPr>
        <p:spPr/>
        <p:txBody>
          <a:bodyPr/>
          <a:lstStyle/>
          <a:p>
            <a:r>
              <a:rPr lang="en-GB" dirty="0"/>
              <a:t>Language – Arrival of Remmick</a:t>
            </a:r>
          </a:p>
        </p:txBody>
      </p:sp>
      <p:sp>
        <p:nvSpPr>
          <p:cNvPr id="3" name="Content Placeholder 2">
            <a:extLst>
              <a:ext uri="{FF2B5EF4-FFF2-40B4-BE49-F238E27FC236}">
                <a16:creationId xmlns:a16="http://schemas.microsoft.com/office/drawing/2014/main" id="{505F205D-804E-F63B-D43B-E0C7BD7CC1CE}"/>
              </a:ext>
            </a:extLst>
          </p:cNvPr>
          <p:cNvSpPr>
            <a:spLocks noGrp="1"/>
          </p:cNvSpPr>
          <p:nvPr>
            <p:ph idx="1"/>
          </p:nvPr>
        </p:nvSpPr>
        <p:spPr/>
        <p:txBody>
          <a:bodyPr/>
          <a:lstStyle/>
          <a:p>
            <a:r>
              <a:rPr lang="en-GB" dirty="0"/>
              <a:t>Camera</a:t>
            </a:r>
          </a:p>
          <a:p>
            <a:r>
              <a:rPr lang="en-GB" dirty="0"/>
              <a:t>Sound</a:t>
            </a:r>
          </a:p>
          <a:p>
            <a:r>
              <a:rPr lang="en-GB" dirty="0"/>
              <a:t>Mise-</a:t>
            </a:r>
            <a:r>
              <a:rPr lang="en-GB" dirty="0" err="1"/>
              <a:t>en</a:t>
            </a:r>
            <a:r>
              <a:rPr lang="en-GB" dirty="0"/>
              <a:t>-Scene</a:t>
            </a:r>
          </a:p>
          <a:p>
            <a:r>
              <a:rPr lang="en-GB" dirty="0"/>
              <a:t>Colour</a:t>
            </a:r>
          </a:p>
          <a:p>
            <a:r>
              <a:rPr lang="en-GB" dirty="0"/>
              <a:t>Lighting</a:t>
            </a:r>
          </a:p>
          <a:p>
            <a:r>
              <a:rPr lang="en-GB" dirty="0"/>
              <a:t>Editing</a:t>
            </a:r>
          </a:p>
          <a:p>
            <a:endParaRPr lang="en-GB" dirty="0"/>
          </a:p>
        </p:txBody>
      </p:sp>
      <p:pic>
        <p:nvPicPr>
          <p:cNvPr id="1028" name="Picture 4" descr="In Sinners (2025), vultures begin to circle the Hogwood home after Remmick  is let inside. : r/MovieDetails">
            <a:extLst>
              <a:ext uri="{FF2B5EF4-FFF2-40B4-BE49-F238E27FC236}">
                <a16:creationId xmlns:a16="http://schemas.microsoft.com/office/drawing/2014/main" id="{68A4B4D9-7C21-EC6E-DDA9-253D83BF36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4990" y="3875315"/>
            <a:ext cx="9047010" cy="2982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578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59C1E-7530-06BF-1942-584CE6C875BD}"/>
              </a:ext>
            </a:extLst>
          </p:cNvPr>
          <p:cNvSpPr>
            <a:spLocks noGrp="1"/>
          </p:cNvSpPr>
          <p:nvPr>
            <p:ph type="title"/>
          </p:nvPr>
        </p:nvSpPr>
        <p:spPr/>
        <p:txBody>
          <a:bodyPr/>
          <a:lstStyle/>
          <a:p>
            <a:r>
              <a:rPr lang="en-GB" dirty="0"/>
              <a:t>Language – Dancing with the Ancestors</a:t>
            </a:r>
          </a:p>
        </p:txBody>
      </p:sp>
      <p:sp>
        <p:nvSpPr>
          <p:cNvPr id="3" name="Content Placeholder 2">
            <a:extLst>
              <a:ext uri="{FF2B5EF4-FFF2-40B4-BE49-F238E27FC236}">
                <a16:creationId xmlns:a16="http://schemas.microsoft.com/office/drawing/2014/main" id="{E9510F6D-3DEB-0381-045E-955FB71E38FF}"/>
              </a:ext>
            </a:extLst>
          </p:cNvPr>
          <p:cNvSpPr>
            <a:spLocks noGrp="1"/>
          </p:cNvSpPr>
          <p:nvPr>
            <p:ph idx="1"/>
          </p:nvPr>
        </p:nvSpPr>
        <p:spPr/>
        <p:txBody>
          <a:bodyPr/>
          <a:lstStyle/>
          <a:p>
            <a:r>
              <a:rPr lang="en-GB" dirty="0"/>
              <a:t>Camera</a:t>
            </a:r>
          </a:p>
          <a:p>
            <a:r>
              <a:rPr lang="en-GB" dirty="0"/>
              <a:t>Sound</a:t>
            </a:r>
          </a:p>
          <a:p>
            <a:r>
              <a:rPr lang="en-GB" dirty="0"/>
              <a:t>Mise-</a:t>
            </a:r>
            <a:r>
              <a:rPr lang="en-GB" dirty="0" err="1"/>
              <a:t>en</a:t>
            </a:r>
            <a:r>
              <a:rPr lang="en-GB" dirty="0"/>
              <a:t>-Scene</a:t>
            </a:r>
          </a:p>
          <a:p>
            <a:r>
              <a:rPr lang="en-GB" dirty="0"/>
              <a:t>Colour</a:t>
            </a:r>
          </a:p>
          <a:p>
            <a:r>
              <a:rPr lang="en-GB" dirty="0"/>
              <a:t>Lighting</a:t>
            </a:r>
          </a:p>
          <a:p>
            <a:r>
              <a:rPr lang="en-GB" dirty="0"/>
              <a:t>Editing</a:t>
            </a:r>
          </a:p>
          <a:p>
            <a:endParaRPr lang="en-GB" dirty="0"/>
          </a:p>
        </p:txBody>
      </p:sp>
      <p:pic>
        <p:nvPicPr>
          <p:cNvPr id="2050" name="Picture 2" descr="The Black Spot in IT Movies and Its Potential">
            <a:extLst>
              <a:ext uri="{FF2B5EF4-FFF2-40B4-BE49-F238E27FC236}">
                <a16:creationId xmlns:a16="http://schemas.microsoft.com/office/drawing/2014/main" id="{10FC2983-D982-4F54-D015-4550CECBCA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9517" y="1340302"/>
            <a:ext cx="4742483" cy="5517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104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05EE3-79EE-F660-7022-EC98B5F7F268}"/>
              </a:ext>
            </a:extLst>
          </p:cNvPr>
          <p:cNvSpPr>
            <a:spLocks noGrp="1"/>
          </p:cNvSpPr>
          <p:nvPr>
            <p:ph type="title"/>
          </p:nvPr>
        </p:nvSpPr>
        <p:spPr/>
        <p:txBody>
          <a:bodyPr/>
          <a:lstStyle/>
          <a:p>
            <a:r>
              <a:rPr lang="en-GB" dirty="0"/>
              <a:t>Dancing with the Ancestors Notes</a:t>
            </a:r>
          </a:p>
        </p:txBody>
      </p:sp>
      <p:sp>
        <p:nvSpPr>
          <p:cNvPr id="3" name="Content Placeholder 2">
            <a:extLst>
              <a:ext uri="{FF2B5EF4-FFF2-40B4-BE49-F238E27FC236}">
                <a16:creationId xmlns:a16="http://schemas.microsoft.com/office/drawing/2014/main" id="{F1533726-B9FE-A68B-E093-9F817AB8D200}"/>
              </a:ext>
            </a:extLst>
          </p:cNvPr>
          <p:cNvSpPr>
            <a:spLocks noGrp="1"/>
          </p:cNvSpPr>
          <p:nvPr>
            <p:ph idx="1"/>
          </p:nvPr>
        </p:nvSpPr>
        <p:spPr>
          <a:xfrm>
            <a:off x="838200" y="1338943"/>
            <a:ext cx="10515600" cy="4838020"/>
          </a:xfrm>
        </p:spPr>
        <p:txBody>
          <a:bodyPr>
            <a:normAutofit fontScale="70000" lnSpcReduction="20000"/>
          </a:bodyPr>
          <a:lstStyle/>
          <a:p>
            <a:r>
              <a:rPr lang="en-GB" dirty="0"/>
              <a:t>Low angle shot of roof burning</a:t>
            </a:r>
          </a:p>
          <a:p>
            <a:r>
              <a:rPr lang="en-GB" dirty="0"/>
              <a:t>Music changes when camera tilts to Remmick becomes more intense, ominous</a:t>
            </a:r>
          </a:p>
          <a:p>
            <a:r>
              <a:rPr lang="en-GB" dirty="0"/>
              <a:t>Costume – ancestors and future</a:t>
            </a:r>
          </a:p>
          <a:p>
            <a:r>
              <a:rPr lang="en-GB" dirty="0"/>
              <a:t>Props – different instruments</a:t>
            </a:r>
          </a:p>
          <a:p>
            <a:r>
              <a:rPr lang="en-GB" dirty="0"/>
              <a:t>Camera moves around Juke</a:t>
            </a:r>
          </a:p>
          <a:p>
            <a:r>
              <a:rPr lang="en-GB" dirty="0"/>
              <a:t>Showing various spirits of past &amp; future</a:t>
            </a:r>
          </a:p>
          <a:p>
            <a:r>
              <a:rPr lang="en-GB" dirty="0"/>
              <a:t>Shift in aspect ratio – move to full screen when ancestors start to appear – supernatural</a:t>
            </a:r>
          </a:p>
          <a:p>
            <a:r>
              <a:rPr lang="en-GB" dirty="0"/>
              <a:t>Editing – cut to Delta Slim but few others, cut to Remmick at end</a:t>
            </a:r>
          </a:p>
          <a:p>
            <a:r>
              <a:rPr lang="en-GB" dirty="0"/>
              <a:t>Colour – warm colours, colourful costume, sepia toned</a:t>
            </a:r>
          </a:p>
          <a:p>
            <a:r>
              <a:rPr lang="en-GB" dirty="0"/>
              <a:t>Lighting – fire, lighting inside Juke, Night = dark</a:t>
            </a:r>
          </a:p>
          <a:p>
            <a:r>
              <a:rPr lang="en-GB" dirty="0"/>
              <a:t>Sammie summons ancestors</a:t>
            </a:r>
          </a:p>
          <a:p>
            <a:r>
              <a:rPr lang="en-GB" dirty="0"/>
              <a:t>Grace asking Bo to dance</a:t>
            </a:r>
          </a:p>
          <a:p>
            <a:r>
              <a:rPr lang="en-GB" dirty="0"/>
              <a:t>Delta Slim – “music brings together the past and future” – serious, Mississippi delta</a:t>
            </a:r>
          </a:p>
          <a:p>
            <a:r>
              <a:rPr lang="en-GB" dirty="0"/>
              <a:t>Blues music, hip hop, rock, traditional African drums, Chinese opera music</a:t>
            </a:r>
          </a:p>
        </p:txBody>
      </p:sp>
    </p:spTree>
    <p:extLst>
      <p:ext uri="{BB962C8B-B14F-4D97-AF65-F5344CB8AC3E}">
        <p14:creationId xmlns:p14="http://schemas.microsoft.com/office/powerpoint/2010/main" val="2341904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4F23F-E043-5731-7FE8-2C6448AFB714}"/>
              </a:ext>
            </a:extLst>
          </p:cNvPr>
          <p:cNvSpPr>
            <a:spLocks noGrp="1"/>
          </p:cNvSpPr>
          <p:nvPr>
            <p:ph type="title"/>
          </p:nvPr>
        </p:nvSpPr>
        <p:spPr/>
        <p:txBody>
          <a:bodyPr/>
          <a:lstStyle/>
          <a:p>
            <a:r>
              <a:rPr lang="en-GB" dirty="0"/>
              <a:t>Language – Fight with Vampires</a:t>
            </a:r>
          </a:p>
        </p:txBody>
      </p:sp>
      <p:sp>
        <p:nvSpPr>
          <p:cNvPr id="3" name="Content Placeholder 2">
            <a:extLst>
              <a:ext uri="{FF2B5EF4-FFF2-40B4-BE49-F238E27FC236}">
                <a16:creationId xmlns:a16="http://schemas.microsoft.com/office/drawing/2014/main" id="{70E10A45-1384-D461-CC08-34680E0A15C0}"/>
              </a:ext>
            </a:extLst>
          </p:cNvPr>
          <p:cNvSpPr>
            <a:spLocks noGrp="1"/>
          </p:cNvSpPr>
          <p:nvPr>
            <p:ph idx="1"/>
          </p:nvPr>
        </p:nvSpPr>
        <p:spPr/>
        <p:txBody>
          <a:bodyPr/>
          <a:lstStyle/>
          <a:p>
            <a:r>
              <a:rPr lang="en-GB" dirty="0"/>
              <a:t>Camera</a:t>
            </a:r>
          </a:p>
          <a:p>
            <a:r>
              <a:rPr lang="en-GB" dirty="0"/>
              <a:t>Sound</a:t>
            </a:r>
          </a:p>
          <a:p>
            <a:r>
              <a:rPr lang="en-GB" dirty="0"/>
              <a:t>Mise-</a:t>
            </a:r>
            <a:r>
              <a:rPr lang="en-GB" dirty="0" err="1"/>
              <a:t>en</a:t>
            </a:r>
            <a:r>
              <a:rPr lang="en-GB" dirty="0"/>
              <a:t>-Scene</a:t>
            </a:r>
          </a:p>
          <a:p>
            <a:r>
              <a:rPr lang="en-GB" dirty="0"/>
              <a:t>Colour</a:t>
            </a:r>
          </a:p>
          <a:p>
            <a:r>
              <a:rPr lang="en-GB" dirty="0"/>
              <a:t>Lighting</a:t>
            </a:r>
          </a:p>
          <a:p>
            <a:r>
              <a:rPr lang="en-GB" dirty="0"/>
              <a:t>Editing</a:t>
            </a:r>
          </a:p>
          <a:p>
            <a:endParaRPr lang="en-GB" dirty="0"/>
          </a:p>
        </p:txBody>
      </p:sp>
      <p:pic>
        <p:nvPicPr>
          <p:cNvPr id="5122" name="Picture 2" descr="After a long setup, 'Sinners' worth the ...">
            <a:extLst>
              <a:ext uri="{FF2B5EF4-FFF2-40B4-BE49-F238E27FC236}">
                <a16:creationId xmlns:a16="http://schemas.microsoft.com/office/drawing/2014/main" id="{3AC81644-91AB-3E1E-3879-4EDF527333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7089" y="3193987"/>
            <a:ext cx="8311653" cy="3664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8910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0A3BA-EC0E-BFFE-430C-661C666455BA}"/>
              </a:ext>
            </a:extLst>
          </p:cNvPr>
          <p:cNvSpPr>
            <a:spLocks noGrp="1"/>
          </p:cNvSpPr>
          <p:nvPr>
            <p:ph type="title"/>
          </p:nvPr>
        </p:nvSpPr>
        <p:spPr/>
        <p:txBody>
          <a:bodyPr/>
          <a:lstStyle/>
          <a:p>
            <a:r>
              <a:rPr lang="en-GB" dirty="0"/>
              <a:t>Language – Closing Sequence</a:t>
            </a:r>
          </a:p>
        </p:txBody>
      </p:sp>
      <p:sp>
        <p:nvSpPr>
          <p:cNvPr id="3" name="Content Placeholder 2">
            <a:extLst>
              <a:ext uri="{FF2B5EF4-FFF2-40B4-BE49-F238E27FC236}">
                <a16:creationId xmlns:a16="http://schemas.microsoft.com/office/drawing/2014/main" id="{44BC6ED1-39C3-DF68-A6FD-E239C0726BB8}"/>
              </a:ext>
            </a:extLst>
          </p:cNvPr>
          <p:cNvSpPr>
            <a:spLocks noGrp="1"/>
          </p:cNvSpPr>
          <p:nvPr>
            <p:ph idx="1"/>
          </p:nvPr>
        </p:nvSpPr>
        <p:spPr/>
        <p:txBody>
          <a:bodyPr/>
          <a:lstStyle/>
          <a:p>
            <a:r>
              <a:rPr lang="en-GB" dirty="0"/>
              <a:t>Camera</a:t>
            </a:r>
          </a:p>
          <a:p>
            <a:r>
              <a:rPr lang="en-GB" dirty="0"/>
              <a:t>Sound</a:t>
            </a:r>
          </a:p>
          <a:p>
            <a:r>
              <a:rPr lang="en-GB" dirty="0"/>
              <a:t>Mise-</a:t>
            </a:r>
            <a:r>
              <a:rPr lang="en-GB" dirty="0" err="1"/>
              <a:t>en</a:t>
            </a:r>
            <a:r>
              <a:rPr lang="en-GB" dirty="0"/>
              <a:t>-Scene</a:t>
            </a:r>
          </a:p>
          <a:p>
            <a:r>
              <a:rPr lang="en-GB" dirty="0"/>
              <a:t>Colour</a:t>
            </a:r>
          </a:p>
          <a:p>
            <a:r>
              <a:rPr lang="en-GB" dirty="0"/>
              <a:t>Lighting</a:t>
            </a:r>
          </a:p>
          <a:p>
            <a:r>
              <a:rPr lang="en-GB" dirty="0"/>
              <a:t>Editing</a:t>
            </a:r>
          </a:p>
          <a:p>
            <a:endParaRPr lang="en-GB" dirty="0"/>
          </a:p>
        </p:txBody>
      </p:sp>
      <p:pic>
        <p:nvPicPr>
          <p:cNvPr id="3074" name="Picture 2" descr="Sinners ending explained: What happens ...">
            <a:extLst>
              <a:ext uri="{FF2B5EF4-FFF2-40B4-BE49-F238E27FC236}">
                <a16:creationId xmlns:a16="http://schemas.microsoft.com/office/drawing/2014/main" id="{1C128DED-B801-ED77-6A6B-1BF42265C6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2891421"/>
            <a:ext cx="7543800" cy="3966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20953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F0303-6F21-B4E7-10F8-F7606A4F5B72}"/>
              </a:ext>
            </a:extLst>
          </p:cNvPr>
          <p:cNvSpPr>
            <a:spLocks noGrp="1"/>
          </p:cNvSpPr>
          <p:nvPr>
            <p:ph type="title"/>
          </p:nvPr>
        </p:nvSpPr>
        <p:spPr>
          <a:xfrm>
            <a:off x="838200" y="-266246"/>
            <a:ext cx="10515600" cy="1325563"/>
          </a:xfrm>
        </p:spPr>
        <p:txBody>
          <a:bodyPr/>
          <a:lstStyle/>
          <a:p>
            <a:r>
              <a:rPr lang="en-GB" dirty="0"/>
              <a:t>Closing Sequence Notes</a:t>
            </a:r>
          </a:p>
        </p:txBody>
      </p:sp>
      <p:sp>
        <p:nvSpPr>
          <p:cNvPr id="3" name="Content Placeholder 2">
            <a:extLst>
              <a:ext uri="{FF2B5EF4-FFF2-40B4-BE49-F238E27FC236}">
                <a16:creationId xmlns:a16="http://schemas.microsoft.com/office/drawing/2014/main" id="{E2D01AE7-87B1-1D25-64FB-DD96ADAF2B1B}"/>
              </a:ext>
            </a:extLst>
          </p:cNvPr>
          <p:cNvSpPr>
            <a:spLocks noGrp="1"/>
          </p:cNvSpPr>
          <p:nvPr>
            <p:ph idx="1"/>
          </p:nvPr>
        </p:nvSpPr>
        <p:spPr>
          <a:xfrm>
            <a:off x="239485" y="870857"/>
            <a:ext cx="11745685" cy="5715000"/>
          </a:xfrm>
        </p:spPr>
        <p:txBody>
          <a:bodyPr>
            <a:normAutofit fontScale="85000" lnSpcReduction="20000"/>
          </a:bodyPr>
          <a:lstStyle/>
          <a:p>
            <a:r>
              <a:rPr lang="en-GB" dirty="0"/>
              <a:t>Changing aspect ratio – Shorter aspect ratio before arrival of the Klan – comparing them to the vampires – suggests dangerous/evil</a:t>
            </a:r>
          </a:p>
          <a:p>
            <a:r>
              <a:rPr lang="en-GB" dirty="0"/>
              <a:t>Mid-shot of Smoke and Sammie holding onto each other as vampires die – Smoke protecting Sammie from the vampires, Smoke redeeming himself after being unable to protect others</a:t>
            </a:r>
          </a:p>
          <a:p>
            <a:r>
              <a:rPr lang="en-GB" dirty="0"/>
              <a:t>Tracking as grenade thrown into truck – showing the Klan trying (and failing) to escape, shows how dangerous Smoke – one man army</a:t>
            </a:r>
          </a:p>
          <a:p>
            <a:r>
              <a:rPr lang="en-GB" dirty="0"/>
              <a:t>Brighter saturation with Annie and Baby vs the Klan – movement from land of the living to the land of the dead (heaven)</a:t>
            </a:r>
          </a:p>
          <a:p>
            <a:r>
              <a:rPr lang="en-GB" dirty="0"/>
              <a:t>Inside the church = very dark, outside =very bright – Sammie has lost his faith, church as controlling force – is it good?</a:t>
            </a:r>
          </a:p>
          <a:p>
            <a:r>
              <a:rPr lang="en-GB" dirty="0"/>
              <a:t>Text at the end to show change in time/place – old Sammie – free musician</a:t>
            </a:r>
          </a:p>
          <a:p>
            <a:r>
              <a:rPr lang="en-GB" dirty="0"/>
              <a:t>Slowed down ‘Rocky Road to Dublin’ as Remmick dies – change from intense horror music – melancholic – sad, sympathetic for Remmick, its over</a:t>
            </a:r>
          </a:p>
          <a:p>
            <a:r>
              <a:rPr lang="en-GB" dirty="0"/>
              <a:t>Remmick’s claws – deadly, animalistic, loss of humanity, more of a threat</a:t>
            </a:r>
          </a:p>
          <a:p>
            <a:r>
              <a:rPr lang="en-GB" dirty="0"/>
              <a:t>Remmick’s “baptism” of Sammie – mockery of the church, meant to question the church – is it truly good? </a:t>
            </a:r>
          </a:p>
          <a:p>
            <a:endParaRPr lang="en-GB" dirty="0"/>
          </a:p>
          <a:p>
            <a:endParaRPr lang="en-GB" dirty="0"/>
          </a:p>
          <a:p>
            <a:endParaRPr lang="en-GB" dirty="0"/>
          </a:p>
        </p:txBody>
      </p:sp>
    </p:spTree>
    <p:extLst>
      <p:ext uri="{BB962C8B-B14F-4D97-AF65-F5344CB8AC3E}">
        <p14:creationId xmlns:p14="http://schemas.microsoft.com/office/powerpoint/2010/main" val="3484737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E27F28-DD64-06F6-B106-DD2931FD1DD8}"/>
              </a:ext>
            </a:extLst>
          </p:cNvPr>
          <p:cNvSpPr>
            <a:spLocks noGrp="1"/>
          </p:cNvSpPr>
          <p:nvPr>
            <p:ph idx="1"/>
          </p:nvPr>
        </p:nvSpPr>
        <p:spPr>
          <a:xfrm>
            <a:off x="838200" y="424543"/>
            <a:ext cx="10515600" cy="5752420"/>
          </a:xfrm>
        </p:spPr>
        <p:txBody>
          <a:bodyPr>
            <a:normAutofit lnSpcReduction="10000"/>
          </a:bodyPr>
          <a:lstStyle/>
          <a:p>
            <a:r>
              <a:rPr lang="en-GB" dirty="0"/>
              <a:t>Annie and Smoke – she comes to guide him to the afterlife, loving relationship</a:t>
            </a:r>
          </a:p>
          <a:p>
            <a:r>
              <a:rPr lang="en-GB" dirty="0"/>
              <a:t>“I don’t want you getting any of that Smoke on her” – literal cigarette smoke but also that she doesn’t want any of Smoke’s darker side near the baby</a:t>
            </a:r>
          </a:p>
          <a:p>
            <a:r>
              <a:rPr lang="en-GB" dirty="0"/>
              <a:t>Intense, electric guitar rather than acoustic blues – more horror than historical at this point, intense, scary</a:t>
            </a:r>
          </a:p>
          <a:p>
            <a:r>
              <a:rPr lang="en-GB" dirty="0"/>
              <a:t>Lots of jump cuts between different action - lots of things happing at once, more intense</a:t>
            </a:r>
          </a:p>
          <a:p>
            <a:r>
              <a:rPr lang="en-GB" dirty="0"/>
              <a:t>Fade out when Sammie arrives outside the church – transition between church and Juke – suggestion that Sammie no longer belongs – will leave</a:t>
            </a:r>
          </a:p>
          <a:p>
            <a:r>
              <a:rPr lang="en-GB" dirty="0"/>
              <a:t>Jump to credits – jump in time, Sammie’s ability to join spirits of past and future – editing joins past to future</a:t>
            </a:r>
          </a:p>
        </p:txBody>
      </p:sp>
    </p:spTree>
    <p:extLst>
      <p:ext uri="{BB962C8B-B14F-4D97-AF65-F5344CB8AC3E}">
        <p14:creationId xmlns:p14="http://schemas.microsoft.com/office/powerpoint/2010/main" val="3907393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4C688-852F-B3B2-53C2-62A7F43876E6}"/>
              </a:ext>
            </a:extLst>
          </p:cNvPr>
          <p:cNvSpPr>
            <a:spLocks noGrp="1"/>
          </p:cNvSpPr>
          <p:nvPr>
            <p:ph type="title"/>
          </p:nvPr>
        </p:nvSpPr>
        <p:spPr/>
        <p:txBody>
          <a:bodyPr/>
          <a:lstStyle/>
          <a:p>
            <a:r>
              <a:rPr lang="en-GB" dirty="0"/>
              <a:t>Language – Post Credit Scenes</a:t>
            </a:r>
          </a:p>
        </p:txBody>
      </p:sp>
      <p:sp>
        <p:nvSpPr>
          <p:cNvPr id="3" name="Content Placeholder 2">
            <a:extLst>
              <a:ext uri="{FF2B5EF4-FFF2-40B4-BE49-F238E27FC236}">
                <a16:creationId xmlns:a16="http://schemas.microsoft.com/office/drawing/2014/main" id="{38EE5935-253A-0179-7EAA-F5E07A13DD13}"/>
              </a:ext>
            </a:extLst>
          </p:cNvPr>
          <p:cNvSpPr>
            <a:spLocks noGrp="1"/>
          </p:cNvSpPr>
          <p:nvPr>
            <p:ph idx="1"/>
          </p:nvPr>
        </p:nvSpPr>
        <p:spPr/>
        <p:txBody>
          <a:bodyPr/>
          <a:lstStyle/>
          <a:p>
            <a:r>
              <a:rPr lang="en-GB" dirty="0"/>
              <a:t>Camera</a:t>
            </a:r>
          </a:p>
          <a:p>
            <a:r>
              <a:rPr lang="en-GB" dirty="0"/>
              <a:t>Sound</a:t>
            </a:r>
          </a:p>
          <a:p>
            <a:r>
              <a:rPr lang="en-GB" dirty="0"/>
              <a:t>Mise-</a:t>
            </a:r>
            <a:r>
              <a:rPr lang="en-GB" dirty="0" err="1"/>
              <a:t>en</a:t>
            </a:r>
            <a:r>
              <a:rPr lang="en-GB" dirty="0"/>
              <a:t>-Scene</a:t>
            </a:r>
          </a:p>
          <a:p>
            <a:r>
              <a:rPr lang="en-GB" dirty="0"/>
              <a:t>Colour</a:t>
            </a:r>
          </a:p>
          <a:p>
            <a:r>
              <a:rPr lang="en-GB" dirty="0"/>
              <a:t>Lighting</a:t>
            </a:r>
          </a:p>
          <a:p>
            <a:r>
              <a:rPr lang="en-GB" dirty="0"/>
              <a:t>Editing</a:t>
            </a:r>
          </a:p>
          <a:p>
            <a:endParaRPr lang="en-GB" dirty="0"/>
          </a:p>
        </p:txBody>
      </p:sp>
      <p:pic>
        <p:nvPicPr>
          <p:cNvPr id="4098" name="Picture 2" descr="Sammie Moore | Sinners Wiki | Fandom">
            <a:extLst>
              <a:ext uri="{FF2B5EF4-FFF2-40B4-BE49-F238E27FC236}">
                <a16:creationId xmlns:a16="http://schemas.microsoft.com/office/drawing/2014/main" id="{654F0BBB-27FA-1DC4-766B-2FF48ADCBB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5429" y="2884715"/>
            <a:ext cx="7946571" cy="3973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5484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D2D74C-B273-5F46-E67D-0CFC8EBEBECE}"/>
              </a:ext>
            </a:extLst>
          </p:cNvPr>
          <p:cNvSpPr>
            <a:spLocks noGrp="1"/>
          </p:cNvSpPr>
          <p:nvPr>
            <p:ph idx="1"/>
          </p:nvPr>
        </p:nvSpPr>
        <p:spPr>
          <a:xfrm>
            <a:off x="272143" y="239485"/>
            <a:ext cx="11636828" cy="6346371"/>
          </a:xfrm>
        </p:spPr>
        <p:txBody>
          <a:bodyPr>
            <a:normAutofit fontScale="85000" lnSpcReduction="20000"/>
          </a:bodyPr>
          <a:lstStyle/>
          <a:p>
            <a:r>
              <a:rPr lang="en-GB" dirty="0"/>
              <a:t>Whole stage set up – Sammie’s made it big </a:t>
            </a:r>
          </a:p>
          <a:p>
            <a:r>
              <a:rPr lang="en-GB" dirty="0"/>
              <a:t>Low angle shots looking up at Sammie – made it big, he survived, he’s won</a:t>
            </a:r>
          </a:p>
          <a:p>
            <a:r>
              <a:rPr lang="en-GB" dirty="0"/>
              <a:t>No significant camera movement</a:t>
            </a:r>
          </a:p>
          <a:p>
            <a:r>
              <a:rPr lang="en-GB" dirty="0"/>
              <a:t>Dark and warm – similar to Juke, a little brighter – entrance turns red when Stack enters – danger, Stack’s colour</a:t>
            </a:r>
          </a:p>
          <a:p>
            <a:r>
              <a:rPr lang="en-GB" dirty="0"/>
              <a:t>Artificial lighting – stage lighting, bar -  dark, Sammie only one lit up – made it big</a:t>
            </a:r>
          </a:p>
          <a:p>
            <a:r>
              <a:rPr lang="en-GB" dirty="0"/>
              <a:t>Title card – Sinners – white writing on black background, old, from the past</a:t>
            </a:r>
          </a:p>
          <a:p>
            <a:r>
              <a:rPr lang="en-GB" dirty="0"/>
              <a:t>Sammie’s electric guitar vs acoustic – past vs “future”</a:t>
            </a:r>
          </a:p>
          <a:p>
            <a:r>
              <a:rPr lang="en-GB" dirty="0"/>
              <a:t>Costumes show change of time period – Sammie’s costume contains parts of both Smoke and Stack’s </a:t>
            </a:r>
            <a:r>
              <a:rPr lang="en-GB" dirty="0" err="1"/>
              <a:t>prev</a:t>
            </a:r>
            <a:r>
              <a:rPr lang="en-GB" dirty="0"/>
              <a:t> costumes – keeps parts of them with him</a:t>
            </a:r>
          </a:p>
          <a:p>
            <a:r>
              <a:rPr lang="en-GB" dirty="0"/>
              <a:t>Sammie playing on stage vs playing for Stack – performance vs nostalgia</a:t>
            </a:r>
          </a:p>
          <a:p>
            <a:r>
              <a:rPr lang="en-GB" dirty="0"/>
              <a:t>Stack and Sammie – Stack offers to turn Sammie, hug at the end = closeness between them </a:t>
            </a:r>
          </a:p>
          <a:p>
            <a:r>
              <a:rPr lang="en-GB" dirty="0"/>
              <a:t>“last time I saw my brother” – Stack has literally never seen his brother’s face again due to having no reflection, sad, nostalgic, shows love between the twins</a:t>
            </a:r>
          </a:p>
          <a:p>
            <a:r>
              <a:rPr lang="en-GB" dirty="0"/>
              <a:t>Haunting music when Stack and Mary enter – danger approaching, ghosts from the past</a:t>
            </a:r>
          </a:p>
          <a:p>
            <a:r>
              <a:rPr lang="en-GB" dirty="0"/>
              <a:t>Smooth cuts/fades – almost in time with music, no disruption</a:t>
            </a:r>
          </a:p>
          <a:p>
            <a:endParaRPr lang="en-GB" dirty="0"/>
          </a:p>
          <a:p>
            <a:endParaRPr lang="en-GB" dirty="0"/>
          </a:p>
          <a:p>
            <a:endParaRPr lang="en-GB" dirty="0"/>
          </a:p>
        </p:txBody>
      </p:sp>
    </p:spTree>
    <p:extLst>
      <p:ext uri="{BB962C8B-B14F-4D97-AF65-F5344CB8AC3E}">
        <p14:creationId xmlns:p14="http://schemas.microsoft.com/office/powerpoint/2010/main" val="11321053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21897</TotalTime>
  <Words>2079</Words>
  <Application>Microsoft Office PowerPoint</Application>
  <PresentationFormat>Widescreen</PresentationFormat>
  <Paragraphs>217</Paragraphs>
  <Slides>26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Aptos</vt:lpstr>
      <vt:lpstr>Aptos Display</vt:lpstr>
      <vt:lpstr>Arial</vt:lpstr>
      <vt:lpstr>Office Theme</vt:lpstr>
      <vt:lpstr>Sinners (2025)</vt:lpstr>
      <vt:lpstr>Key People</vt:lpstr>
      <vt:lpstr>Key Info</vt:lpstr>
      <vt:lpstr>Narrative - Propp</vt:lpstr>
      <vt:lpstr>Narrative - Propp</vt:lpstr>
      <vt:lpstr>Narrative - Propp</vt:lpstr>
      <vt:lpstr>Narrative - Todorov</vt:lpstr>
      <vt:lpstr>Narrative - Todorov</vt:lpstr>
      <vt:lpstr>Narrative- Todorov</vt:lpstr>
      <vt:lpstr>Narrative – Eastern Four Act Structure</vt:lpstr>
      <vt:lpstr>Narrative – Eastern Four Act Structure</vt:lpstr>
      <vt:lpstr>Narrative – Eastern Four Act Structure</vt:lpstr>
      <vt:lpstr>Narrative – Binary Oppositions</vt:lpstr>
      <vt:lpstr>Genre</vt:lpstr>
      <vt:lpstr>Language – Opening sequence</vt:lpstr>
      <vt:lpstr>Opening Sequence Notes</vt:lpstr>
      <vt:lpstr>Opening Sequence Notes</vt:lpstr>
      <vt:lpstr>Language – Arrival of Remmick</vt:lpstr>
      <vt:lpstr>Language – Dancing with the Ancestors</vt:lpstr>
      <vt:lpstr>Dancing with the Ancestors Notes</vt:lpstr>
      <vt:lpstr>Language – Fight with Vampires</vt:lpstr>
      <vt:lpstr>Language – Closing Sequence</vt:lpstr>
      <vt:lpstr>Closing Sequence Notes</vt:lpstr>
      <vt:lpstr>PowerPoint Presentation</vt:lpstr>
      <vt:lpstr>Language – Post Credit Scenes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Callie Addison</dc:creator>
  <cp:lastModifiedBy>Callie Addison</cp:lastModifiedBy>
  <cp:revision>1</cp:revision>
  <dcterms:created xsi:type="dcterms:W3CDTF">2025-09-04T07:05:10Z</dcterms:created>
  <dcterms:modified xsi:type="dcterms:W3CDTF">2025-11-13T10:08:31Z</dcterms:modified>
</cp:coreProperties>
</file>